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6"/>
  </p:notesMasterIdLst>
  <p:handoutMasterIdLst>
    <p:handoutMasterId r:id="rId267"/>
  </p:handoutMasterIdLst>
  <p:sldIdLst>
    <p:sldId id="751" r:id="rId2"/>
    <p:sldId id="411" r:id="rId3"/>
    <p:sldId id="266" r:id="rId4"/>
    <p:sldId id="414" r:id="rId5"/>
    <p:sldId id="413" r:id="rId6"/>
    <p:sldId id="820" r:id="rId7"/>
    <p:sldId id="597" r:id="rId8"/>
    <p:sldId id="558" r:id="rId9"/>
    <p:sldId id="609" r:id="rId10"/>
    <p:sldId id="880" r:id="rId11"/>
    <p:sldId id="613" r:id="rId12"/>
    <p:sldId id="822" r:id="rId13"/>
    <p:sldId id="882" r:id="rId14"/>
    <p:sldId id="887" r:id="rId15"/>
    <p:sldId id="889" r:id="rId16"/>
    <p:sldId id="891" r:id="rId17"/>
    <p:sldId id="612" r:id="rId18"/>
    <p:sldId id="611" r:id="rId19"/>
    <p:sldId id="615" r:id="rId20"/>
    <p:sldId id="608" r:id="rId21"/>
    <p:sldId id="616" r:id="rId22"/>
    <p:sldId id="617" r:id="rId23"/>
    <p:sldId id="618" r:id="rId24"/>
    <p:sldId id="614" r:id="rId25"/>
    <p:sldId id="626" r:id="rId26"/>
    <p:sldId id="765" r:id="rId27"/>
    <p:sldId id="766" r:id="rId28"/>
    <p:sldId id="767" r:id="rId29"/>
    <p:sldId id="764" r:id="rId30"/>
    <p:sldId id="827" r:id="rId31"/>
    <p:sldId id="829" r:id="rId32"/>
    <p:sldId id="825" r:id="rId33"/>
    <p:sldId id="769" r:id="rId34"/>
    <p:sldId id="770" r:id="rId35"/>
    <p:sldId id="715" r:id="rId36"/>
    <p:sldId id="713" r:id="rId37"/>
    <p:sldId id="714" r:id="rId38"/>
    <p:sldId id="610" r:id="rId39"/>
    <p:sldId id="719" r:id="rId40"/>
    <p:sldId id="720" r:id="rId41"/>
    <p:sldId id="832" r:id="rId42"/>
    <p:sldId id="836" r:id="rId43"/>
    <p:sldId id="833" r:id="rId44"/>
    <p:sldId id="837" r:id="rId45"/>
    <p:sldId id="838" r:id="rId46"/>
    <p:sldId id="839" r:id="rId47"/>
    <p:sldId id="721" r:id="rId48"/>
    <p:sldId id="722" r:id="rId49"/>
    <p:sldId id="637" r:id="rId50"/>
    <p:sldId id="723" r:id="rId51"/>
    <p:sldId id="619" r:id="rId52"/>
    <p:sldId id="584" r:id="rId53"/>
    <p:sldId id="585" r:id="rId54"/>
    <p:sldId id="588" r:id="rId55"/>
    <p:sldId id="586" r:id="rId56"/>
    <p:sldId id="759" r:id="rId57"/>
    <p:sldId id="587" r:id="rId58"/>
    <p:sldId id="559" r:id="rId59"/>
    <p:sldId id="560" r:id="rId60"/>
    <p:sldId id="562" r:id="rId61"/>
    <p:sldId id="905" r:id="rId62"/>
    <p:sldId id="903" r:id="rId63"/>
    <p:sldId id="902" r:id="rId64"/>
    <p:sldId id="906" r:id="rId65"/>
    <p:sldId id="907"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779"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569" r:id="rId156"/>
    <p:sldId id="570" r:id="rId157"/>
    <p:sldId id="789" r:id="rId158"/>
    <p:sldId id="571" r:id="rId159"/>
    <p:sldId id="572" r:id="rId160"/>
    <p:sldId id="573" r:id="rId161"/>
    <p:sldId id="574" r:id="rId162"/>
    <p:sldId id="575" r:id="rId163"/>
    <p:sldId id="706" r:id="rId164"/>
    <p:sldId id="875" r:id="rId165"/>
    <p:sldId id="876" r:id="rId166"/>
    <p:sldId id="877" r:id="rId167"/>
    <p:sldId id="878" r:id="rId168"/>
    <p:sldId id="915" r:id="rId169"/>
    <p:sldId id="918" r:id="rId170"/>
    <p:sldId id="919" r:id="rId171"/>
    <p:sldId id="920" r:id="rId172"/>
    <p:sldId id="921" r:id="rId173"/>
    <p:sldId id="922" r:id="rId174"/>
    <p:sldId id="697" r:id="rId175"/>
    <p:sldId id="791" r:id="rId176"/>
    <p:sldId id="627" r:id="rId177"/>
    <p:sldId id="629" r:id="rId178"/>
    <p:sldId id="631" r:id="rId179"/>
    <p:sldId id="649" r:id="rId180"/>
    <p:sldId id="591" r:id="rId181"/>
    <p:sldId id="650" r:id="rId182"/>
    <p:sldId id="632" r:id="rId183"/>
    <p:sldId id="671" r:id="rId184"/>
    <p:sldId id="633" r:id="rId185"/>
    <p:sldId id="792" r:id="rId186"/>
    <p:sldId id="641" r:id="rId187"/>
    <p:sldId id="672" r:id="rId188"/>
    <p:sldId id="642" r:id="rId189"/>
    <p:sldId id="673" r:id="rId190"/>
    <p:sldId id="923" r:id="rId191"/>
    <p:sldId id="924" r:id="rId192"/>
    <p:sldId id="927" r:id="rId193"/>
    <p:sldId id="940" r:id="rId194"/>
    <p:sldId id="938" r:id="rId195"/>
    <p:sldId id="939" r:id="rId196"/>
    <p:sldId id="925" r:id="rId197"/>
    <p:sldId id="937" r:id="rId198"/>
    <p:sldId id="926" r:id="rId199"/>
    <p:sldId id="929" r:id="rId200"/>
    <p:sldId id="930" r:id="rId201"/>
    <p:sldId id="931" r:id="rId202"/>
    <p:sldId id="933" r:id="rId203"/>
    <p:sldId id="934" r:id="rId204"/>
    <p:sldId id="942" r:id="rId205"/>
    <p:sldId id="780" r:id="rId206"/>
    <p:sldId id="643" r:id="rId207"/>
    <p:sldId id="676" r:id="rId208"/>
    <p:sldId id="677" r:id="rId209"/>
    <p:sldId id="678" r:id="rId210"/>
    <p:sldId id="688" r:id="rId211"/>
    <p:sldId id="681" r:id="rId212"/>
    <p:sldId id="943" r:id="rId213"/>
    <p:sldId id="782" r:id="rId214"/>
    <p:sldId id="783" r:id="rId215"/>
    <p:sldId id="795" r:id="rId216"/>
    <p:sldId id="950" r:id="rId217"/>
    <p:sldId id="951" r:id="rId218"/>
    <p:sldId id="843" r:id="rId219"/>
    <p:sldId id="784" r:id="rId220"/>
    <p:sldId id="944" r:id="rId221"/>
    <p:sldId id="954" r:id="rId222"/>
    <p:sldId id="644" r:id="rId223"/>
    <p:sldId id="786" r:id="rId224"/>
    <p:sldId id="945" r:id="rId225"/>
    <p:sldId id="946" r:id="rId226"/>
    <p:sldId id="947" r:id="rId227"/>
    <p:sldId id="948" r:id="rId228"/>
    <p:sldId id="949" r:id="rId229"/>
    <p:sldId id="881" r:id="rId230"/>
    <p:sldId id="952" r:id="rId231"/>
    <p:sldId id="953" r:id="rId232"/>
    <p:sldId id="645" r:id="rId233"/>
    <p:sldId id="647" r:id="rId234"/>
    <p:sldId id="657" r:id="rId235"/>
    <p:sldId id="656" r:id="rId236"/>
    <p:sldId id="658" r:id="rId237"/>
    <p:sldId id="659" r:id="rId238"/>
    <p:sldId id="660" r:id="rId239"/>
    <p:sldId id="665" r:id="rId240"/>
    <p:sldId id="666" r:id="rId241"/>
    <p:sldId id="667" r:id="rId242"/>
    <p:sldId id="679" r:id="rId243"/>
    <p:sldId id="803" r:id="rId244"/>
    <p:sldId id="680" r:id="rId245"/>
    <p:sldId id="668" r:id="rId246"/>
    <p:sldId id="669" r:id="rId247"/>
    <p:sldId id="670" r:id="rId248"/>
    <p:sldId id="606" r:id="rId249"/>
    <p:sldId id="700" r:id="rId250"/>
    <p:sldId id="702" r:id="rId251"/>
    <p:sldId id="701" r:id="rId252"/>
    <p:sldId id="704" r:id="rId253"/>
    <p:sldId id="703" r:id="rId254"/>
    <p:sldId id="781" r:id="rId255"/>
    <p:sldId id="756" r:id="rId256"/>
    <p:sldId id="757" r:id="rId257"/>
    <p:sldId id="661" r:id="rId258"/>
    <p:sldId id="662" r:id="rId259"/>
    <p:sldId id="663" r:id="rId260"/>
    <p:sldId id="790" r:id="rId261"/>
    <p:sldId id="648" r:id="rId262"/>
    <p:sldId id="793" r:id="rId263"/>
    <p:sldId id="778" r:id="rId264"/>
    <p:sldId id="801" r:id="rId26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597"/>
            <p14:sldId id="558"/>
            <p14:sldId id="609"/>
            <p14:sldId id="880"/>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907"/>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779"/>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569"/>
            <p14:sldId id="570"/>
            <p14:sldId id="789"/>
            <p14:sldId id="571"/>
            <p14:sldId id="572"/>
            <p14:sldId id="573"/>
            <p14:sldId id="574"/>
            <p14:sldId id="575"/>
            <p14:sldId id="706"/>
            <p14:sldId id="875"/>
            <p14:sldId id="876"/>
            <p14:sldId id="877"/>
            <p14:sldId id="878"/>
            <p14:sldId id="915"/>
            <p14:sldId id="918"/>
            <p14:sldId id="919"/>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23"/>
            <p14:sldId id="924"/>
            <p14:sldId id="927"/>
            <p14:sldId id="940"/>
            <p14:sldId id="938"/>
            <p14:sldId id="939"/>
            <p14:sldId id="925"/>
            <p14:sldId id="937"/>
            <p14:sldId id="926"/>
            <p14:sldId id="929"/>
            <p14:sldId id="930"/>
            <p14:sldId id="931"/>
            <p14:sldId id="933"/>
            <p14:sldId id="934"/>
            <p14:sldId id="942"/>
          </p14:sldIdLst>
        </p14:section>
        <p14:section name="Part 3: Microservice in Production" id="{4A89BD0D-5792-684C-ABDB-64D34266C5A7}">
          <p14:sldIdLst>
            <p14:sldId id="780"/>
            <p14:sldId id="643"/>
            <p14:sldId id="676"/>
            <p14:sldId id="677"/>
            <p14:sldId id="678"/>
            <p14:sldId id="688"/>
            <p14:sldId id="681"/>
            <p14:sldId id="943"/>
            <p14:sldId id="782"/>
            <p14:sldId id="783"/>
            <p14:sldId id="795"/>
            <p14:sldId id="950"/>
            <p14:sldId id="951"/>
            <p14:sldId id="843"/>
            <p14:sldId id="784"/>
            <p14:sldId id="944"/>
            <p14:sldId id="954"/>
            <p14:sldId id="644"/>
            <p14:sldId id="786"/>
            <p14:sldId id="945"/>
            <p14:sldId id="946"/>
            <p14:sldId id="947"/>
            <p14:sldId id="948"/>
            <p14:sldId id="949"/>
            <p14:sldId id="881"/>
            <p14:sldId id="952"/>
            <p14:sldId id="953"/>
            <p14:sldId id="645"/>
            <p14:sldId id="647"/>
            <p14:sldId id="657"/>
            <p14:sldId id="656"/>
            <p14:sldId id="658"/>
            <p14:sldId id="659"/>
            <p14:sldId id="660"/>
            <p14:sldId id="665"/>
            <p14:sldId id="666"/>
            <p14:sldId id="667"/>
            <p14:sldId id="679"/>
            <p14:sldId id="803"/>
            <p14:sldId id="680"/>
            <p14:sldId id="668"/>
            <p14:sldId id="669"/>
            <p14:sldId id="670"/>
            <p14:sldId id="606"/>
            <p14:sldId id="700"/>
            <p14:sldId id="702"/>
            <p14:sldId id="701"/>
            <p14:sldId id="704"/>
            <p14:sldId id="703"/>
          </p14:sldIdLst>
        </p14:section>
        <p14:section name="Summary" id="{7ED32534-4F25-2044-8A34-63A5E73590C7}">
          <p14:sldIdLst>
            <p14:sldId id="781"/>
            <p14:sldId id="756"/>
            <p14:sldId id="757"/>
            <p14:sldId id="661"/>
            <p14:sldId id="662"/>
            <p14:sldId id="663"/>
            <p14:sldId id="790"/>
            <p14:sldId id="648"/>
            <p14:sldId id="793"/>
            <p14:sldId id="778"/>
            <p14:sldId id="8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7" autoAdjust="0"/>
    <p:restoredTop sz="75346" autoAdjust="0"/>
  </p:normalViewPr>
  <p:slideViewPr>
    <p:cSldViewPr>
      <p:cViewPr varScale="1">
        <p:scale>
          <a:sx n="103" d="100"/>
          <a:sy n="103" d="100"/>
        </p:scale>
        <p:origin x="2520" y="176"/>
      </p:cViewPr>
      <p:guideLst>
        <p:guide orient="horz" pos="2160"/>
        <p:guide pos="2880"/>
      </p:guideLst>
    </p:cSldViewPr>
  </p:slideViewPr>
  <p:notesTextViewPr>
    <p:cViewPr>
      <p:scale>
        <a:sx n="1" d="1"/>
        <a:sy n="1" d="1"/>
      </p:scale>
      <p:origin x="0" y="0"/>
    </p:cViewPr>
  </p:notesTextViewPr>
  <p:notesViewPr>
    <p:cSldViewPr snapToGrid="0" snapToObjects="1">
      <p:cViewPr varScale="1">
        <p:scale>
          <a:sx n="96" d="100"/>
          <a:sy n="96" d="100"/>
        </p:scale>
        <p:origin x="3592" y="176"/>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handoutMaster" Target="handoutMasters/handout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8/13/18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err="1">
                <a:latin typeface="+mj-lt"/>
                <a:cs typeface="Arial" charset="0"/>
                <a:sym typeface="Helvetica Neue Light" charset="0"/>
              </a:rPr>
              <a:t>Microservices</a:t>
            </a:r>
            <a:r>
              <a:rPr lang="en-US" sz="900" dirty="0">
                <a:latin typeface="+mj-lt"/>
                <a:cs typeface="Arial" charset="0"/>
                <a:sym typeface="Helvetica Neue Light" charset="0"/>
              </a:rPr>
              <a:t>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2.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5.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5.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5.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3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4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4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4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57.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60.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61.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62.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63.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64.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92137"/>
            <a:ext cx="6005545" cy="667683"/>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859973"/>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1277409"/>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1248748"/>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604765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968815"/>
            <a:ext cx="5982208"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4700" y="627063"/>
            <a:ext cx="5845175" cy="4383087"/>
          </a:xfrm>
        </p:spPr>
      </p:sp>
      <p:sp>
        <p:nvSpPr>
          <p:cNvPr id="3" name="Notes Placeholder 2"/>
          <p:cNvSpPr>
            <a:spLocks noGrp="1"/>
          </p:cNvSpPr>
          <p:nvPr>
            <p:ph type="body" idx="1"/>
          </p:nvPr>
        </p:nvSpPr>
        <p:spPr>
          <a:xfrm>
            <a:off x="731519" y="5188613"/>
            <a:ext cx="6031887" cy="3340532"/>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7"/>
            <a:ext cx="5984590"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One hour long video.  I usually let students watch this</a:t>
            </a:r>
          </a:p>
        </p:txBody>
      </p:sp>
    </p:spTree>
    <p:extLst>
      <p:ext uri="{BB962C8B-B14F-4D97-AF65-F5344CB8AC3E}">
        <p14:creationId xmlns:p14="http://schemas.microsoft.com/office/powerpoint/2010/main" val="1176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5452701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054696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2173613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To long to watch in class</a:t>
            </a:r>
          </a:p>
        </p:txBody>
      </p:sp>
    </p:spTree>
    <p:extLst>
      <p:ext uri="{BB962C8B-B14F-4D97-AF65-F5344CB8AC3E}">
        <p14:creationId xmlns:p14="http://schemas.microsoft.com/office/powerpoint/2010/main" val="35412434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37277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8597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7517" y="4968815"/>
            <a:ext cx="6112467"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185103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790234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753279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16073" y="4848045"/>
            <a:ext cx="6015802" cy="4019910"/>
          </a:xfrm>
          <a:prstGeom prst="rect">
            <a:avLst/>
          </a:prstGeom>
          <a:solidFill>
            <a:schemeClr val="bg1"/>
          </a:solidFill>
        </p:spPr>
        <p:txBody>
          <a:bodyPr lIns="91429" tIns="45714" rIns="91429" bIns="45714"/>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err="1"/>
              <a:t>Microservices</a:t>
            </a:r>
            <a:r>
              <a:rPr lang="en-US" dirty="0"/>
              <a:t> is defined as a loosely-coupled, service-oriented architecture with bounded context. It allows updates without needing to understand how everything else works. Services are built across organizations, and ownership stays in one place. </a:t>
            </a:r>
            <a:r>
              <a:rPr lang="en-US" dirty="0" err="1"/>
              <a:t>Microservices</a:t>
            </a:r>
            <a:r>
              <a:rPr lang="en-US" dirty="0"/>
              <a:t>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p>
        </p:txBody>
      </p:sp>
    </p:spTree>
    <p:extLst>
      <p:ext uri="{BB962C8B-B14F-4D97-AF65-F5344CB8AC3E}">
        <p14:creationId xmlns:p14="http://schemas.microsoft.com/office/powerpoint/2010/main" val="106984635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6047333"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2329460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5160411"/>
            <a:ext cx="6204256"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701040" y="5173084"/>
            <a:ext cx="6042659"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394139" y="5078467"/>
            <a:ext cx="6495392" cy="84936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7"/>
            <a:ext cx="6016121"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4861427"/>
            <a:ext cx="6258909" cy="1429014"/>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701040" y="5110020"/>
            <a:ext cx="6042659"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646392" y="5188850"/>
            <a:ext cx="6270733"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622210" y="5078488"/>
            <a:ext cx="6125429" cy="157456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276219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5072334"/>
            <a:ext cx="6064178" cy="477127"/>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690114" y="4830792"/>
            <a:ext cx="6045141" cy="3726612"/>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buClr>
                <a:schemeClr val="dk1"/>
              </a:buClr>
              <a:buSzPct val="91666"/>
            </a:pPr>
            <a:r>
              <a:rPr lang="en-US">
                <a:solidFill>
                  <a:schemeClr val="dk1"/>
                </a:solidFill>
                <a:ea typeface="Calibri"/>
                <a:cs typeface="Calibri"/>
                <a:sym typeface="Calibri"/>
                <a:hlinkClick r:id="rId3"/>
              </a:rPr>
              <a:t>https://cloud.google.com/container-engine/docs/quickstart</a:t>
            </a:r>
            <a:endParaRPr lang="en-US">
              <a:solidFill>
                <a:schemeClr val="dk1"/>
              </a:solidFill>
              <a:ea typeface="Calibri"/>
              <a:cs typeface="Calibri"/>
              <a:sym typeface="Calibri"/>
            </a:endParaRPr>
          </a:p>
          <a:p>
            <a:pPr fontAlgn="auto">
              <a:spcBef>
                <a:spcPts val="0"/>
              </a:spcBef>
              <a:spcAft>
                <a:spcPts val="0"/>
              </a:spcAft>
              <a:buClr>
                <a:schemeClr val="dk1"/>
              </a:buClr>
              <a:buSzPct val="91666"/>
            </a:pPr>
            <a:endParaRPr lang="en-US">
              <a:solidFill>
                <a:schemeClr val="dk1"/>
              </a:solidFill>
              <a:ea typeface="Calibri"/>
              <a:cs typeface="Calibri"/>
              <a:sym typeface="Calibri"/>
            </a:endParaRPr>
          </a:p>
          <a:p>
            <a:pPr fontAlgn="auto">
              <a:spcBef>
                <a:spcPts val="0"/>
              </a:spcBef>
              <a:spcAft>
                <a:spcPts val="0"/>
              </a:spcAft>
              <a:buClr>
                <a:schemeClr val="dk1"/>
              </a:buClr>
              <a:buSzPct val="91666"/>
            </a:pPr>
            <a:r>
              <a:rPr lang="en-US"/>
              <a:t>Once you have gcloud installed, first set a default zone:</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 gcloud config set compute/zone us-west1-a</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Then you can create a cluster:</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 gcloud container clusters create kuar-cluster</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This will take a few minutes. When the cluster is ready you can get credentials for the cluster using:</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 gcloud auth application-default login</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At this point, you should have a cluster configured and ready to go. Unless you would prefer to install Kubernetes elsewhere, you can skip to “The Kubernetes Client”.</a:t>
            </a:r>
            <a:endParaRPr lang="en-US" dirty="0"/>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1893646"/>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756460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918544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70856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7239875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8" name="Notes Placeholder 2"/>
          <p:cNvSpPr txBox="1">
            <a:spLocks/>
          </p:cNvSpPr>
          <p:nvPr/>
        </p:nvSpPr>
        <p:spPr>
          <a:xfrm>
            <a:off x="718294" y="5065483"/>
            <a:ext cx="6006803" cy="89388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defTabSz="975661" fontAlgn="auto">
              <a:spcBef>
                <a:spcPts val="0"/>
              </a:spcBef>
              <a:spcAft>
                <a:spcPts val="0"/>
              </a:spcAft>
              <a:defRPr/>
            </a:pPr>
            <a:r>
              <a:rPr lang="en-US"/>
              <a:t>By focusing on scalability and component independence, Amazon has been able to increase their speed of delivery while also improving the safety—in the form of scalability and availability—of their environment.</a:t>
            </a:r>
          </a:p>
          <a:p>
            <a:pPr fontAlgn="auto">
              <a:spcBef>
                <a:spcPts val="0"/>
              </a:spcBef>
              <a:spcAft>
                <a:spcPts val="0"/>
              </a:spcAft>
            </a:pPr>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685800" y="4882551"/>
            <a:ext cx="6042804" cy="3726610"/>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marL="228600" indent="-228600" fontAlgn="auto">
              <a:spcBef>
                <a:spcPts val="0"/>
              </a:spcBef>
              <a:spcAft>
                <a:spcPts val="0"/>
              </a:spcAft>
              <a:buClr>
                <a:schemeClr val="dk1"/>
              </a:buClr>
              <a:buSzPct val="91666"/>
              <a:buFontTx/>
              <a:buAutoNum type="arabicPeriod"/>
            </a:pPr>
            <a:r>
              <a:rPr lang="en-US">
                <a:solidFill>
                  <a:schemeClr val="dk1"/>
                </a:solidFill>
                <a:ea typeface="Calibri"/>
                <a:cs typeface="Calibri"/>
                <a:sym typeface="Calibri"/>
              </a:rPr>
              <a:t>Create a cluster (or reuse a cluster from earlier exercises) and connect to it</a:t>
            </a:r>
          </a:p>
          <a:p>
            <a:pPr marL="685800" lvl="1" indent="-228600" fontAlgn="auto">
              <a:spcBef>
                <a:spcPts val="0"/>
              </a:spcBef>
              <a:spcAft>
                <a:spcPts val="0"/>
              </a:spcAft>
              <a:buClr>
                <a:schemeClr val="dk1"/>
              </a:buClr>
              <a:buSzPct val="91666"/>
              <a:buFontTx/>
              <a:buAutoNum type="arabicPeriod"/>
            </a:pPr>
            <a:endParaRPr lang="en-US">
              <a:solidFill>
                <a:schemeClr val="dk1"/>
              </a:solidFill>
              <a:ea typeface="Calibri"/>
              <a:cs typeface="Calibri"/>
              <a:sym typeface="Calibri"/>
            </a:endParaRPr>
          </a:p>
          <a:p>
            <a:pPr marL="228600" indent="-228600" fontAlgn="auto">
              <a:spcBef>
                <a:spcPts val="0"/>
              </a:spcBef>
              <a:spcAft>
                <a:spcPts val="0"/>
              </a:spcAft>
              <a:buClr>
                <a:schemeClr val="dk1"/>
              </a:buClr>
              <a:buSzPct val="91666"/>
              <a:buFontTx/>
              <a:buAutoNum type="arabicPeriod"/>
            </a:pPr>
            <a:r>
              <a:rPr lang="en-US">
                <a:solidFill>
                  <a:schemeClr val="dk1"/>
                </a:solidFill>
                <a:ea typeface="Calibri"/>
                <a:cs typeface="Calibri"/>
                <a:sym typeface="Calibri"/>
              </a:rPr>
              <a:t>Execute the nginx example</a:t>
            </a:r>
          </a:p>
          <a:p>
            <a:pPr lvl="1" fontAlgn="auto">
              <a:spcBef>
                <a:spcPts val="0"/>
              </a:spcBef>
              <a:spcAft>
                <a:spcPts val="0"/>
              </a:spcAft>
              <a:buClr>
                <a:schemeClr val="dk1"/>
              </a:buClr>
              <a:buSzPct val="91666"/>
            </a:pPr>
            <a:endParaRPr lang="en-US">
              <a:hlinkClick r:id="rId3"/>
            </a:endParaRPr>
          </a:p>
          <a:p>
            <a:pPr lvl="1" fontAlgn="auto">
              <a:spcBef>
                <a:spcPts val="0"/>
              </a:spcBef>
              <a:spcAft>
                <a:spcPts val="0"/>
              </a:spcAft>
              <a:buClr>
                <a:schemeClr val="dk1"/>
              </a:buClr>
              <a:buSzPct val="91666"/>
            </a:pPr>
            <a:r>
              <a:rPr lang="en-US">
                <a:hlinkClick r:id="rId3"/>
              </a:rPr>
              <a:t>https://github.com/kubernetes/kubernetes/blob/master/examples/simple-nginx.md</a:t>
            </a:r>
            <a:endParaRPr lang="en-US"/>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Some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3206394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603850" y="4832785"/>
            <a:ext cx="6143066" cy="3720200"/>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dirty="0"/>
              <a:t>References:</a:t>
            </a:r>
          </a:p>
          <a:p>
            <a:pPr fontAlgn="auto">
              <a:spcBef>
                <a:spcPts val="0"/>
              </a:spcBef>
              <a:spcAft>
                <a:spcPts val="0"/>
              </a:spcAft>
            </a:pPr>
            <a:endParaRPr lang="en-US" dirty="0"/>
          </a:p>
          <a:p>
            <a:pPr fontAlgn="auto">
              <a:spcBef>
                <a:spcPts val="0"/>
              </a:spcBef>
              <a:spcAft>
                <a:spcPts val="0"/>
              </a:spcAft>
            </a:pPr>
            <a:r>
              <a:rPr lang="en-US" dirty="0"/>
              <a:t>AWS Sydney Australia </a:t>
            </a:r>
            <a:r>
              <a:rPr lang="en-US" dirty="0">
                <a:hlinkClick r:id="rId3"/>
              </a:rPr>
              <a:t>https://aws.amazon.com/blogs/aws/ge-oil-gas-digital-transformation-in-the-cloud/</a:t>
            </a:r>
            <a:r>
              <a:rPr lang="en-US" dirty="0"/>
              <a:t> </a:t>
            </a:r>
            <a:endParaRPr lang="en-US" dirty="0">
              <a:hlinkClick r:id="rId4"/>
            </a:endParaRPr>
          </a:p>
          <a:p>
            <a:pPr fontAlgn="auto">
              <a:spcBef>
                <a:spcPts val="0"/>
              </a:spcBef>
              <a:spcAft>
                <a:spcPts val="0"/>
              </a:spcAft>
            </a:pPr>
            <a:endParaRPr lang="en-US" dirty="0"/>
          </a:p>
          <a:p>
            <a:pPr fontAlgn="auto">
              <a:spcBef>
                <a:spcPts val="0"/>
              </a:spcBef>
              <a:spcAft>
                <a:spcPts val="0"/>
              </a:spcAft>
            </a:pPr>
            <a:r>
              <a:rPr lang="en-US" dirty="0"/>
              <a:t>GE Oil and Gas Presentation </a:t>
            </a:r>
            <a:r>
              <a:rPr lang="en-US" dirty="0">
                <a:hlinkClick r:id="rId4"/>
              </a:rPr>
              <a:t>https://www.youtube.com/watch?v=DFGFaJZFtuk</a:t>
            </a:r>
            <a:endParaRPr lang="en-US" dirty="0"/>
          </a:p>
          <a:p>
            <a:pPr fontAlgn="auto">
              <a:spcBef>
                <a:spcPts val="0"/>
              </a:spcBef>
              <a:spcAft>
                <a:spcPts val="0"/>
              </a:spcAft>
            </a:pPr>
            <a:endParaRPr lang="en-US" dirty="0"/>
          </a:p>
          <a:p>
            <a:pPr fontAlgn="auto">
              <a:spcBef>
                <a:spcPts val="0"/>
              </a:spcBef>
              <a:spcAft>
                <a:spcPts val="0"/>
              </a:spcAft>
            </a:pPr>
            <a:r>
              <a:rPr lang="en-US" dirty="0"/>
              <a:t>GE, AWS adoption </a:t>
            </a:r>
            <a:r>
              <a:rPr lang="en-US" dirty="0">
                <a:hlinkClick r:id="rId5"/>
              </a:rPr>
              <a:t>http://www.slideshare.net/AmazonWebServices/ism209-acceleration-of-aws-enterprise-adoption-in-ge</a:t>
            </a:r>
            <a:endParaRPr lang="en-US" dirty="0"/>
          </a:p>
          <a:p>
            <a:pPr fontAlgn="auto">
              <a:spcBef>
                <a:spcPts val="0"/>
              </a:spcBef>
              <a:spcAft>
                <a:spcPts val="0"/>
              </a:spcAft>
            </a:pPr>
            <a:endParaRPr lang="en-US" dirty="0"/>
          </a:p>
          <a:p>
            <a:pPr fontAlgn="auto">
              <a:spcBef>
                <a:spcPts val="0"/>
              </a:spcBef>
              <a:spcAft>
                <a:spcPts val="0"/>
              </a:spcAft>
            </a:pPr>
            <a:endParaRPr lang="en-US" dirty="0"/>
          </a:p>
          <a:p>
            <a:pPr fontAlgn="auto">
              <a:spcBef>
                <a:spcPts val="0"/>
              </a:spcBef>
              <a:spcAft>
                <a:spcPts val="0"/>
              </a:spcAft>
            </a:pPr>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5020850"/>
            <a:ext cx="5982208" cy="528612"/>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701040" y="4873530"/>
            <a:ext cx="6015069" cy="3600450"/>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marL="171450" indent="-171450" fontAlgn="auto">
              <a:spcBef>
                <a:spcPts val="0"/>
              </a:spcBef>
              <a:spcAft>
                <a:spcPts val="0"/>
              </a:spcAft>
              <a:buFont typeface="Arial" panose="020B0604020202020204" pitchFamily="34" charset="0"/>
              <a:buChar char="•"/>
            </a:pPr>
            <a:r>
              <a:rPr lang="en-US" b="1" dirty="0"/>
              <a:t>Pods</a:t>
            </a:r>
            <a:r>
              <a:rPr lang="en-US" dirty="0"/>
              <a:t> – collection of homogeneous containers. Docker is designed to run 1 process in 1 container. Suppose you want two applications to work in tandem, (e.g. </a:t>
            </a:r>
            <a:r>
              <a:rPr lang="en-US" dirty="0" err="1"/>
              <a:t>redis</a:t>
            </a:r>
            <a:r>
              <a:rPr lang="en-US" dirty="0"/>
              <a:t> + </a:t>
            </a:r>
            <a:r>
              <a:rPr lang="en-US" dirty="0" err="1"/>
              <a:t>nginx</a:t>
            </a:r>
            <a:r>
              <a:rPr lang="en-US" dirty="0"/>
              <a:t> containers), you can stitch the two containers and make them work like one, here </a:t>
            </a:r>
            <a:r>
              <a:rPr lang="en-US" dirty="0" err="1"/>
              <a:t>redis+nginx</a:t>
            </a:r>
            <a:r>
              <a:rPr lang="en-US" dirty="0"/>
              <a:t> = pod.  Make pods for containers only where they need to work together. Pods are dynamically scheduled, so it’s not guaranteed that the same pod will be scheduled in same machine, That is why it’s not a good idea to stitch a stateless and a </a:t>
            </a:r>
            <a:r>
              <a:rPr lang="en-US" dirty="0" err="1"/>
              <a:t>stateful</a:t>
            </a:r>
            <a:r>
              <a:rPr lang="en-US"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1200" y="4710190"/>
            <a:ext cx="5851525" cy="4319587"/>
          </a:xfrm>
          <a:prstGeom prst="rect">
            <a:avLst/>
          </a:prstGeom>
        </p:spPr>
        <p:txBody>
          <a:bodyPr/>
          <a:lstStyle/>
          <a:p>
            <a:r>
              <a:rPr lang="en-US" dirty="0"/>
              <a:t>https://thenewstack.io/kubernetes-an-overview/</a:t>
            </a:r>
          </a:p>
        </p:txBody>
      </p:sp>
    </p:spTree>
    <p:extLst>
      <p:ext uri="{BB962C8B-B14F-4D97-AF65-F5344CB8AC3E}">
        <p14:creationId xmlns:p14="http://schemas.microsoft.com/office/powerpoint/2010/main" val="358870635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17600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1200" y="4699039"/>
            <a:ext cx="5851525" cy="4319587"/>
          </a:xfrm>
          <a:prstGeom prst="rect">
            <a:avLst/>
          </a:prstGeom>
        </p:spPr>
        <p:txBody>
          <a:bodyPr/>
          <a:lstStyle/>
          <a:p>
            <a:r>
              <a:rPr lang="en-US" dirty="0"/>
              <a:t>https://x-team.com/blog/introduction-kubernetes-architecture/</a:t>
            </a:r>
          </a:p>
        </p:txBody>
      </p:sp>
    </p:spTree>
    <p:extLst>
      <p:ext uri="{BB962C8B-B14F-4D97-AF65-F5344CB8AC3E}">
        <p14:creationId xmlns:p14="http://schemas.microsoft.com/office/powerpoint/2010/main" val="152188468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39670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918723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364936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75539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42389"/>
            <a:ext cx="6000786" cy="3380509"/>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3" y="5037826"/>
            <a:ext cx="6003331" cy="574698"/>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211" y="4781137"/>
            <a:ext cx="6275514" cy="4730853"/>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5078531"/>
            <a:ext cx="5982208" cy="533993"/>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003322"/>
            <a:ext cx="6099717" cy="1350181"/>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5049691"/>
            <a:ext cx="6138809" cy="1477234"/>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38395"/>
            <a:ext cx="6072971" cy="511067"/>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7558" y="4865298"/>
            <a:ext cx="6111815" cy="1803516"/>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5744"/>
            <a:ext cx="6000786" cy="1563884"/>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5026084"/>
            <a:ext cx="6000786" cy="68103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5911700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720388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80138867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53772979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1778855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826342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3217882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399057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05340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a:t>
            </a:r>
            <a:r>
              <a:rPr lang="en-US" b="1" dirty="0" err="1"/>
              <a:t>Microservices</a:t>
            </a:r>
            <a:r>
              <a:rPr lang="en-US" b="1" dirty="0"/>
              <a:t>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453615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6816181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1791770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06825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2" name="Notes Placeholder 1">
            <a:extLst>
              <a:ext uri="{FF2B5EF4-FFF2-40B4-BE49-F238E27FC236}">
                <a16:creationId xmlns:a16="http://schemas.microsoft.com/office/drawing/2014/main" id="{18137703-1913-F940-998F-01A047DAF5DC}"/>
              </a:ext>
            </a:extLst>
          </p:cNvPr>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106984635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5141343"/>
            <a:ext cx="6110236"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5019735"/>
            <a:ext cx="6132539" cy="3533250"/>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13968"/>
            <a:ext cx="6031589" cy="3649808"/>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3373"/>
            <a:ext cx="6127488" cy="898337"/>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0140714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09889" y="4698948"/>
            <a:ext cx="6889250" cy="4902252"/>
          </a:xfrm>
          <a:prstGeom prst="rect">
            <a:avLst/>
          </a:prstGeom>
          <a:solidFill>
            <a:schemeClr val="bg1"/>
          </a:solidFill>
        </p:spPr>
        <p:txBody>
          <a:bodyPr lIns="95747" tIns="47873" rIns="95747" bIns="47873"/>
          <a:lstStyle/>
          <a:p>
            <a:r>
              <a:rPr lang="en-US" sz="1100" dirty="0"/>
              <a:t>1. </a:t>
            </a:r>
            <a:r>
              <a:rPr lang="en-US" sz="1100" dirty="0" err="1"/>
              <a:t>kubectl</a:t>
            </a:r>
            <a:r>
              <a:rPr lang="en-US" sz="1100" dirty="0"/>
              <a:t> create -f https://</a:t>
            </a:r>
            <a:r>
              <a:rPr lang="en-US" sz="1100" dirty="0" err="1"/>
              <a:t>raw.githubusercontent.com</a:t>
            </a:r>
            <a:r>
              <a:rPr lang="en-US" sz="1100" dirty="0"/>
              <a:t>/</a:t>
            </a:r>
            <a:r>
              <a:rPr lang="en-US" sz="1100" dirty="0" err="1"/>
              <a:t>mhausenblas</a:t>
            </a:r>
            <a:r>
              <a:rPr lang="en-US" sz="1100" dirty="0"/>
              <a:t>/</a:t>
            </a:r>
            <a:r>
              <a:rPr lang="en-US" sz="1100" dirty="0" err="1"/>
              <a:t>kbe</a:t>
            </a:r>
            <a:r>
              <a:rPr lang="en-US" sz="1100" dirty="0"/>
              <a:t>/master/specs/volumes/</a:t>
            </a:r>
            <a:r>
              <a:rPr lang="en-US" sz="1100" dirty="0" err="1"/>
              <a:t>pod.yaml</a:t>
            </a:r>
            <a:endParaRPr lang="en-US" sz="1100" dirty="0"/>
          </a:p>
          <a:p>
            <a:endParaRPr lang="en-US" sz="1100" dirty="0"/>
          </a:p>
          <a:p>
            <a:r>
              <a:rPr lang="en-US" sz="1100" dirty="0"/>
              <a:t>Shell into the first pod</a:t>
            </a:r>
          </a:p>
          <a:p>
            <a:endParaRPr lang="en-US" sz="1100" dirty="0"/>
          </a:p>
          <a:p>
            <a:r>
              <a:rPr lang="en-US" sz="1100" dirty="0"/>
              <a:t>2. </a:t>
            </a:r>
            <a:r>
              <a:rPr lang="en-US" sz="1100" dirty="0" err="1"/>
              <a:t>kubectl</a:t>
            </a:r>
            <a:r>
              <a:rPr lang="en-US" sz="1100" dirty="0"/>
              <a:t> </a:t>
            </a:r>
            <a:r>
              <a:rPr lang="en-US" sz="1100" b="1" dirty="0"/>
              <a:t>exec</a:t>
            </a:r>
            <a:r>
              <a:rPr lang="en-US" sz="1100" dirty="0"/>
              <a:t> </a:t>
            </a:r>
            <a:r>
              <a:rPr lang="en-US" sz="1100" dirty="0" err="1"/>
              <a:t>sharevol</a:t>
            </a:r>
            <a:r>
              <a:rPr lang="en-US" sz="1100" dirty="0"/>
              <a:t> -c c1 -</a:t>
            </a:r>
            <a:r>
              <a:rPr lang="en-US" sz="1100" dirty="0" err="1"/>
              <a:t>i</a:t>
            </a:r>
            <a:r>
              <a:rPr lang="en-US" sz="1100" dirty="0"/>
              <a:t> -t -- bash</a:t>
            </a:r>
          </a:p>
          <a:p>
            <a:endParaRPr lang="en-US" sz="1100" dirty="0"/>
          </a:p>
          <a:p>
            <a:r>
              <a:rPr lang="en-US" sz="1100" dirty="0"/>
              <a:t>Write data to an ‘</a:t>
            </a:r>
            <a:r>
              <a:rPr lang="en-US" sz="1100" dirty="0" err="1"/>
              <a:t>xchange</a:t>
            </a:r>
            <a:r>
              <a:rPr lang="en-US" sz="1100" dirty="0"/>
              <a:t>’ file</a:t>
            </a:r>
          </a:p>
          <a:p>
            <a:endParaRPr lang="en-US" sz="1100" dirty="0"/>
          </a:p>
          <a:p>
            <a:r>
              <a:rPr lang="en-US" sz="1100" dirty="0"/>
              <a:t>3. mount | grep </a:t>
            </a:r>
            <a:r>
              <a:rPr lang="en-US" sz="1100" dirty="0" err="1"/>
              <a:t>xchange</a:t>
            </a:r>
            <a:endParaRPr lang="en-US" sz="1100" dirty="0"/>
          </a:p>
          <a:p>
            <a:endParaRPr lang="en-US" sz="1100" dirty="0"/>
          </a:p>
          <a:p>
            <a:r>
              <a:rPr lang="en-US" sz="1100" dirty="0"/>
              <a:t>4. echo 'some data' &gt; /</a:t>
            </a:r>
            <a:r>
              <a:rPr lang="en-US" sz="1100" dirty="0" err="1"/>
              <a:t>tmp</a:t>
            </a:r>
            <a:r>
              <a:rPr lang="en-US" sz="1100" dirty="0"/>
              <a:t>/</a:t>
            </a:r>
            <a:r>
              <a:rPr lang="en-US" sz="1100" dirty="0" err="1"/>
              <a:t>xchange</a:t>
            </a:r>
            <a:r>
              <a:rPr lang="en-US" sz="1100" dirty="0"/>
              <a:t>/data</a:t>
            </a:r>
          </a:p>
          <a:p>
            <a:endParaRPr lang="en-US" sz="1100" dirty="0"/>
          </a:p>
          <a:p>
            <a:r>
              <a:rPr lang="en-US" sz="1100" dirty="0"/>
              <a:t>Exit out of container</a:t>
            </a:r>
          </a:p>
          <a:p>
            <a:endParaRPr lang="en-US" sz="1100" dirty="0"/>
          </a:p>
          <a:p>
            <a:r>
              <a:rPr lang="en-US" sz="1100" dirty="0"/>
              <a:t>5. exit</a:t>
            </a:r>
          </a:p>
          <a:p>
            <a:endParaRPr lang="en-US" sz="1100" dirty="0"/>
          </a:p>
          <a:p>
            <a:r>
              <a:rPr lang="en-US" sz="1100" dirty="0"/>
              <a:t>Now shell into the 2</a:t>
            </a:r>
            <a:r>
              <a:rPr lang="en-US" sz="1100" baseline="30000" dirty="0"/>
              <a:t>nd</a:t>
            </a:r>
            <a:r>
              <a:rPr lang="en-US" sz="1100" dirty="0"/>
              <a:t> container</a:t>
            </a:r>
          </a:p>
          <a:p>
            <a:endParaRPr lang="en-US" sz="1100" dirty="0"/>
          </a:p>
          <a:p>
            <a:r>
              <a:rPr lang="en-US" sz="1100" dirty="0"/>
              <a:t>6. </a:t>
            </a:r>
            <a:r>
              <a:rPr lang="en-US" sz="1100" dirty="0" err="1"/>
              <a:t>kubectl</a:t>
            </a:r>
            <a:r>
              <a:rPr lang="en-US" sz="1100" dirty="0"/>
              <a:t> </a:t>
            </a:r>
            <a:r>
              <a:rPr lang="en-US" sz="1100" b="1" dirty="0"/>
              <a:t>exec</a:t>
            </a:r>
            <a:r>
              <a:rPr lang="en-US" sz="1100" dirty="0"/>
              <a:t> </a:t>
            </a:r>
            <a:r>
              <a:rPr lang="en-US" sz="1100" dirty="0" err="1"/>
              <a:t>sharevol</a:t>
            </a:r>
            <a:r>
              <a:rPr lang="en-US" sz="1100" dirty="0"/>
              <a:t> -c c2 -</a:t>
            </a:r>
            <a:r>
              <a:rPr lang="en-US" sz="1100" dirty="0" err="1"/>
              <a:t>i</a:t>
            </a:r>
            <a:r>
              <a:rPr lang="en-US" sz="1100" dirty="0"/>
              <a:t> -t </a:t>
            </a:r>
            <a:r>
              <a:rPr lang="mr-IN" sz="1100" dirty="0"/>
              <a:t>–</a:t>
            </a:r>
            <a:r>
              <a:rPr lang="en-US" sz="1100" dirty="0"/>
              <a:t> bash</a:t>
            </a:r>
          </a:p>
          <a:p>
            <a:endParaRPr lang="en-US" sz="1100" dirty="0"/>
          </a:p>
          <a:p>
            <a:r>
              <a:rPr lang="en-US" sz="1100" dirty="0"/>
              <a:t>7. mount | grep /</a:t>
            </a:r>
            <a:r>
              <a:rPr lang="en-US" sz="1100" dirty="0" err="1"/>
              <a:t>tmp</a:t>
            </a:r>
            <a:r>
              <a:rPr lang="en-US" sz="1100" dirty="0"/>
              <a:t>/data</a:t>
            </a:r>
          </a:p>
          <a:p>
            <a:pPr marL="239367" indent="-239367">
              <a:buAutoNum type="arabicPeriod"/>
            </a:pPr>
            <a:endParaRPr lang="en-US" sz="1100" dirty="0"/>
          </a:p>
          <a:p>
            <a:r>
              <a:rPr lang="en-US" sz="1100" dirty="0"/>
              <a:t>8. cat /</a:t>
            </a:r>
            <a:r>
              <a:rPr lang="en-US" sz="1100" dirty="0" err="1"/>
              <a:t>tmp</a:t>
            </a:r>
            <a:r>
              <a:rPr lang="en-US" sz="1100" dirty="0"/>
              <a:t>/data/data</a:t>
            </a:r>
          </a:p>
          <a:p>
            <a:endParaRPr lang="en-US" sz="1100" dirty="0"/>
          </a:p>
          <a:p>
            <a:r>
              <a:rPr lang="en-US" sz="1100" dirty="0"/>
              <a:t>View the whole </a:t>
            </a:r>
            <a:r>
              <a:rPr lang="en-US" sz="1100" dirty="0" err="1"/>
              <a:t>pod.yaml</a:t>
            </a:r>
            <a:r>
              <a:rPr lang="en-US" sz="1100" dirty="0"/>
              <a:t> file here:  https://github.com/openshift-evangelists/kbe/blob/master/specs/volumes/pod.yaml </a:t>
            </a:r>
          </a:p>
          <a:p>
            <a:endParaRPr lang="en-US" sz="1100" dirty="0"/>
          </a:p>
          <a:p>
            <a:r>
              <a:rPr lang="en-US" sz="1100" dirty="0"/>
              <a:t>Kubernetes by example Volumes:  http://kubernetesbyexample.com/volumes/</a:t>
            </a:r>
            <a:endParaRPr lang="en-US" dirty="0"/>
          </a:p>
        </p:txBody>
      </p:sp>
    </p:spTree>
    <p:extLst>
      <p:ext uri="{BB962C8B-B14F-4D97-AF65-F5344CB8AC3E}">
        <p14:creationId xmlns:p14="http://schemas.microsoft.com/office/powerpoint/2010/main" val="410766656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6885424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306"/>
            <a:ext cx="6072971" cy="1374731"/>
          </a:xfrm>
          <a:prstGeom prst="rect">
            <a:avLst/>
          </a:prstGeom>
          <a:solidFill>
            <a:schemeClr val="bg1"/>
          </a:solidFill>
        </p:spPr>
        <p:txBody>
          <a:bodyPr lIns="95747" tIns="47873" rIns="95747" bIns="47873"/>
          <a:lstStyle/>
          <a:p>
            <a:r>
              <a:rPr lang="en-US" dirty="0"/>
              <a:t>Additional</a:t>
            </a:r>
            <a:r>
              <a:rPr lang="en-US" baseline="0" dirty="0"/>
              <a:t> Info:</a:t>
            </a:r>
          </a:p>
          <a:p>
            <a:r>
              <a:rPr lang="en-US" dirty="0"/>
              <a:t>https://</a:t>
            </a:r>
            <a:r>
              <a:rPr lang="en-US" dirty="0" err="1"/>
              <a:t>developer.ibm.com</a:t>
            </a:r>
            <a:r>
              <a:rPr lang="en-US" dirty="0"/>
              <a:t>/recipes/tutorials/use-</a:t>
            </a:r>
            <a:r>
              <a:rPr lang="en-US" dirty="0" err="1"/>
              <a:t>kubernetes</a:t>
            </a:r>
            <a:r>
              <a:rPr lang="en-US" dirty="0"/>
              <a:t>-secrets-to-make-your-app-portable-across-clouds/</a:t>
            </a:r>
          </a:p>
          <a:p>
            <a:endParaRPr lang="en-US" dirty="0"/>
          </a:p>
        </p:txBody>
      </p:sp>
    </p:spTree>
    <p:extLst>
      <p:ext uri="{BB962C8B-B14F-4D97-AF65-F5344CB8AC3E}">
        <p14:creationId xmlns:p14="http://schemas.microsoft.com/office/powerpoint/2010/main" val="40071256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80528"/>
            <a:ext cx="6133468" cy="3490620"/>
          </a:xfrm>
          <a:prstGeom prst="rect">
            <a:avLst/>
          </a:prstGeom>
          <a:solidFill>
            <a:schemeClr val="bg1"/>
          </a:solidFill>
        </p:spPr>
        <p:txBody>
          <a:bodyPr lIns="95747" tIns="47873" rIns="95747" bIns="47873"/>
          <a:lstStyle/>
          <a:p>
            <a:r>
              <a:rPr lang="en-US" dirty="0"/>
              <a:t>http://</a:t>
            </a:r>
            <a:r>
              <a:rPr lang="en-US" dirty="0" err="1"/>
              <a:t>kubernetesbyexample.com</a:t>
            </a:r>
            <a:r>
              <a:rPr lang="en-US" dirty="0"/>
              <a:t>/secrets/</a:t>
            </a:r>
          </a:p>
          <a:p>
            <a:endParaRPr lang="en-US" dirty="0"/>
          </a:p>
          <a:p>
            <a:r>
              <a:rPr lang="en-US" sz="1300" b="1" dirty="0"/>
              <a:t>1. echo</a:t>
            </a:r>
            <a:r>
              <a:rPr lang="en-US" sz="1300" dirty="0"/>
              <a:t> -n "A19fh68B001j" &gt; ./</a:t>
            </a:r>
            <a:r>
              <a:rPr lang="en-US" sz="1300" dirty="0" err="1"/>
              <a:t>apikey.txt</a:t>
            </a:r>
            <a:endParaRPr lang="en-US" sz="1300" dirty="0"/>
          </a:p>
          <a:p>
            <a:endParaRPr lang="en-US" dirty="0"/>
          </a:p>
          <a:p>
            <a:r>
              <a:rPr lang="en-US" dirty="0"/>
              <a:t>2. </a:t>
            </a:r>
            <a:r>
              <a:rPr lang="en-US" sz="1300" dirty="0" err="1"/>
              <a:t>kubectl</a:t>
            </a:r>
            <a:r>
              <a:rPr lang="en-US" sz="1300" dirty="0"/>
              <a:t> create secret generic </a:t>
            </a:r>
            <a:r>
              <a:rPr lang="en-US" sz="1300" dirty="0" err="1"/>
              <a:t>apikey</a:t>
            </a:r>
            <a:r>
              <a:rPr lang="en-US" sz="1300" dirty="0"/>
              <a:t> --from-file=./</a:t>
            </a:r>
            <a:r>
              <a:rPr lang="en-US" sz="1300" dirty="0" err="1"/>
              <a:t>apikey.txt</a:t>
            </a:r>
            <a:endParaRPr lang="en-US" sz="1300" dirty="0"/>
          </a:p>
          <a:p>
            <a:endParaRPr lang="en-US" sz="1300" dirty="0"/>
          </a:p>
          <a:p>
            <a:r>
              <a:rPr lang="en-US" sz="1300" dirty="0"/>
              <a:t>3. </a:t>
            </a:r>
            <a:r>
              <a:rPr lang="en-US" sz="1300" dirty="0" err="1"/>
              <a:t>kubectl</a:t>
            </a:r>
            <a:r>
              <a:rPr lang="en-US" sz="1300" dirty="0"/>
              <a:t> describe secrets/</a:t>
            </a:r>
            <a:r>
              <a:rPr lang="en-US" sz="1300" dirty="0" err="1"/>
              <a:t>apikey</a:t>
            </a:r>
            <a:endParaRPr lang="en-US" sz="1300" dirty="0"/>
          </a:p>
          <a:p>
            <a:endParaRPr lang="en-US" sz="1300" dirty="0"/>
          </a:p>
          <a:p>
            <a:r>
              <a:rPr lang="en-US" sz="1300" dirty="0"/>
              <a:t>4. </a:t>
            </a:r>
            <a:r>
              <a:rPr lang="en-US" sz="1300" dirty="0" err="1"/>
              <a:t>kubectl</a:t>
            </a:r>
            <a:r>
              <a:rPr lang="en-US" sz="1300" dirty="0"/>
              <a:t> create -f https://</a:t>
            </a:r>
            <a:r>
              <a:rPr lang="en-US" sz="1300" dirty="0" err="1"/>
              <a:t>raw.githubusercontent.com</a:t>
            </a:r>
            <a:r>
              <a:rPr lang="en-US" sz="1300" dirty="0"/>
              <a:t>/</a:t>
            </a:r>
            <a:r>
              <a:rPr lang="en-US" sz="1300" dirty="0" err="1"/>
              <a:t>mhausenblas</a:t>
            </a:r>
            <a:r>
              <a:rPr lang="en-US" sz="1300" dirty="0"/>
              <a:t>/</a:t>
            </a:r>
            <a:r>
              <a:rPr lang="en-US" sz="1300" dirty="0" err="1"/>
              <a:t>kbe</a:t>
            </a:r>
            <a:r>
              <a:rPr lang="en-US" sz="1300" dirty="0"/>
              <a:t>/master/specs/secrets/</a:t>
            </a:r>
            <a:r>
              <a:rPr lang="en-US" sz="1300" dirty="0" err="1"/>
              <a:t>pod.yaml</a:t>
            </a:r>
            <a:endParaRPr lang="en-US" sz="1300" dirty="0"/>
          </a:p>
          <a:p>
            <a:endParaRPr lang="en-US" sz="1300" dirty="0"/>
          </a:p>
          <a:p>
            <a:r>
              <a:rPr lang="en-US" sz="1300" dirty="0"/>
              <a:t>5. </a:t>
            </a:r>
            <a:r>
              <a:rPr lang="en-US" sz="1300" dirty="0" err="1"/>
              <a:t>kubectl</a:t>
            </a:r>
            <a:r>
              <a:rPr lang="en-US" sz="1300" dirty="0"/>
              <a:t> exec </a:t>
            </a:r>
            <a:r>
              <a:rPr lang="en-US" sz="1300" dirty="0" err="1"/>
              <a:t>consumesec</a:t>
            </a:r>
            <a:r>
              <a:rPr lang="en-US" sz="1300" dirty="0"/>
              <a:t> -c shell -</a:t>
            </a:r>
            <a:r>
              <a:rPr lang="en-US" sz="1300" dirty="0" err="1"/>
              <a:t>i</a:t>
            </a:r>
            <a:r>
              <a:rPr lang="en-US" sz="1300" dirty="0"/>
              <a:t> -t </a:t>
            </a:r>
            <a:r>
              <a:rPr lang="mr-IN" sz="1300" dirty="0"/>
              <a:t>–</a:t>
            </a:r>
            <a:r>
              <a:rPr lang="en-US" sz="1300" dirty="0"/>
              <a:t> bash</a:t>
            </a:r>
          </a:p>
          <a:p>
            <a:endParaRPr lang="en-US" sz="1300" dirty="0"/>
          </a:p>
          <a:p>
            <a:r>
              <a:rPr lang="en-US" sz="1300" dirty="0"/>
              <a:t>6. mount | grep </a:t>
            </a:r>
            <a:r>
              <a:rPr lang="en-US" sz="1300" dirty="0" err="1"/>
              <a:t>apikey</a:t>
            </a:r>
            <a:endParaRPr lang="en-US" sz="1300" dirty="0"/>
          </a:p>
          <a:p>
            <a:endParaRPr lang="en-US" sz="1300" dirty="0"/>
          </a:p>
          <a:p>
            <a:r>
              <a:rPr lang="en-US" sz="1300" dirty="0"/>
              <a:t>7. cat /</a:t>
            </a:r>
            <a:r>
              <a:rPr lang="en-US" sz="1300" dirty="0" err="1"/>
              <a:t>tmp</a:t>
            </a:r>
            <a:r>
              <a:rPr lang="en-US" sz="1300" dirty="0"/>
              <a:t>/</a:t>
            </a:r>
            <a:r>
              <a:rPr lang="en-US" sz="1300" dirty="0" err="1"/>
              <a:t>apikey</a:t>
            </a:r>
            <a:r>
              <a:rPr lang="en-US" sz="1300" dirty="0"/>
              <a:t>/</a:t>
            </a:r>
            <a:r>
              <a:rPr lang="en-US" sz="1300" dirty="0" err="1"/>
              <a:t>apikey.txt</a:t>
            </a:r>
            <a:endParaRPr lang="en-US" dirty="0"/>
          </a:p>
        </p:txBody>
      </p:sp>
    </p:spTree>
    <p:extLst>
      <p:ext uri="{BB962C8B-B14F-4D97-AF65-F5344CB8AC3E}">
        <p14:creationId xmlns:p14="http://schemas.microsoft.com/office/powerpoint/2010/main" val="311300135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98948"/>
            <a:ext cx="5852160" cy="3702102"/>
          </a:xfrm>
          <a:prstGeom prst="rect">
            <a:avLst/>
          </a:prstGeom>
        </p:spPr>
        <p:txBody>
          <a:bodyPr lIns="95747" tIns="47873" rIns="95747" bIns="47873"/>
          <a:lstStyle/>
          <a:p>
            <a:pPr>
              <a:buClr>
                <a:schemeClr val="dk1"/>
              </a:buClr>
              <a:buSzPct val="91666"/>
            </a:pPr>
            <a:r>
              <a:rPr lang="en-US" dirty="0"/>
              <a:t>Note:  Students using GCP will need to use </a:t>
            </a:r>
            <a:r>
              <a:rPr lang="en-US" dirty="0" err="1"/>
              <a:t>kubectl</a:t>
            </a:r>
            <a:r>
              <a:rPr lang="en-US" dirty="0"/>
              <a:t> instead of </a:t>
            </a:r>
            <a:r>
              <a:rPr lang="en-US" dirty="0" err="1"/>
              <a:t>minikube</a:t>
            </a:r>
            <a:endParaRPr lang="en-US" dirty="0"/>
          </a:p>
          <a:p>
            <a:pPr>
              <a:buClr>
                <a:schemeClr val="dk1"/>
              </a:buClr>
              <a:buSzPct val="91666"/>
            </a:pPr>
            <a:r>
              <a:rPr lang="en-US" dirty="0"/>
              <a:t>https://</a:t>
            </a:r>
            <a:r>
              <a:rPr lang="en-US" dirty="0" err="1"/>
              <a:t>kubernetes.io</a:t>
            </a:r>
            <a:r>
              <a:rPr lang="en-US" dirty="0"/>
              <a:t>/docs/tutorials/stateful-application/</a:t>
            </a:r>
            <a:r>
              <a:rPr lang="en-US" dirty="0" err="1"/>
              <a:t>mysql</a:t>
            </a:r>
            <a:r>
              <a:rPr lang="en-US" dirty="0"/>
              <a:t>-</a:t>
            </a:r>
            <a:r>
              <a:rPr lang="en-US" dirty="0" err="1"/>
              <a:t>wordpress</a:t>
            </a:r>
            <a:r>
              <a:rPr lang="en-US" dirty="0"/>
              <a:t>-persistent-volume/</a:t>
            </a:r>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391714259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68573"/>
            <a:ext cx="6072971" cy="3812537"/>
          </a:xfrm>
          <a:prstGeom prst="rect">
            <a:avLst/>
          </a:prstGeom>
          <a:solidFill>
            <a:schemeClr val="bg1"/>
          </a:solidFill>
        </p:spPr>
        <p:txBody>
          <a:bodyPr lIns="95747" tIns="47873" rIns="95747" bIns="47873"/>
          <a:lstStyle/>
          <a:p>
            <a:r>
              <a:rPr lang="en-US" dirty="0"/>
              <a:t>Print Logs</a:t>
            </a:r>
          </a:p>
          <a:p>
            <a:r>
              <a:rPr lang="en-US" dirty="0" err="1"/>
              <a:t>Kubectl</a:t>
            </a:r>
            <a:r>
              <a:rPr lang="en-US" dirty="0"/>
              <a:t> logs </a:t>
            </a:r>
            <a:r>
              <a:rPr lang="en-US" dirty="0" err="1"/>
              <a:t>logme</a:t>
            </a:r>
            <a:endParaRPr lang="en-US" dirty="0"/>
          </a:p>
          <a:p>
            <a:endParaRPr lang="en-US" dirty="0"/>
          </a:p>
          <a:p>
            <a:r>
              <a:rPr lang="en-US" dirty="0"/>
              <a:t>Stream logs</a:t>
            </a:r>
          </a:p>
          <a:p>
            <a:r>
              <a:rPr lang="en-US" dirty="0" err="1"/>
              <a:t>Kubectl</a:t>
            </a:r>
            <a:r>
              <a:rPr lang="en-US" dirty="0"/>
              <a:t> logs</a:t>
            </a:r>
            <a:r>
              <a:rPr lang="en-US" baseline="0" dirty="0"/>
              <a:t> </a:t>
            </a:r>
            <a:r>
              <a:rPr lang="mr-IN" baseline="0" dirty="0"/>
              <a:t>–</a:t>
            </a:r>
            <a:r>
              <a:rPr lang="en-US" baseline="0" dirty="0"/>
              <a:t>f </a:t>
            </a:r>
            <a:r>
              <a:rPr lang="en-US" baseline="0" dirty="0" err="1"/>
              <a:t>logme</a:t>
            </a:r>
            <a:endParaRPr lang="en-US" dirty="0"/>
          </a:p>
        </p:txBody>
      </p:sp>
    </p:spTree>
    <p:extLst>
      <p:ext uri="{BB962C8B-B14F-4D97-AF65-F5344CB8AC3E}">
        <p14:creationId xmlns:p14="http://schemas.microsoft.com/office/powerpoint/2010/main" val="2069969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3463" y="4793627"/>
            <a:ext cx="6975676" cy="4807573"/>
          </a:xfrm>
          <a:prstGeom prst="rect">
            <a:avLst/>
          </a:prstGeom>
          <a:solidFill>
            <a:schemeClr val="bg1"/>
          </a:solidFill>
        </p:spPr>
        <p:txBody>
          <a:bodyPr lIns="95747" tIns="47873" rIns="95747" bIns="47873"/>
          <a:lstStyle/>
          <a:p>
            <a:r>
              <a:rPr lang="en-US" sz="1000" dirty="0"/>
              <a:t>Create a </a:t>
            </a:r>
            <a:r>
              <a:rPr lang="en-US" sz="1000" dirty="0" err="1"/>
              <a:t>loging</a:t>
            </a:r>
            <a:r>
              <a:rPr lang="en-US" sz="1000" dirty="0"/>
              <a:t> pod</a:t>
            </a:r>
          </a:p>
          <a:p>
            <a:endParaRPr lang="en-US" sz="1000" dirty="0"/>
          </a:p>
          <a:p>
            <a:r>
              <a:rPr lang="en-US" sz="1000" dirty="0"/>
              <a:t>1. </a:t>
            </a:r>
            <a:r>
              <a:rPr lang="en-US" sz="1000" dirty="0" err="1"/>
              <a:t>kubectl</a:t>
            </a:r>
            <a:r>
              <a:rPr lang="en-US" sz="1000" dirty="0"/>
              <a:t> create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pod.yaml</a:t>
            </a:r>
            <a:endParaRPr lang="en-US" sz="1000" dirty="0"/>
          </a:p>
          <a:p>
            <a:endParaRPr lang="en-US" sz="1000" dirty="0"/>
          </a:p>
          <a:p>
            <a:r>
              <a:rPr lang="en-US" sz="1000" dirty="0"/>
              <a:t>Grab the last few lines of logs</a:t>
            </a:r>
          </a:p>
          <a:p>
            <a:endParaRPr lang="en-US" sz="1000" dirty="0"/>
          </a:p>
          <a:p>
            <a:r>
              <a:rPr lang="en-US" sz="1000" dirty="0"/>
              <a:t>2. </a:t>
            </a:r>
            <a:r>
              <a:rPr lang="en-US" sz="1000" dirty="0" err="1"/>
              <a:t>kubectl</a:t>
            </a:r>
            <a:r>
              <a:rPr lang="en-US" sz="1000" dirty="0"/>
              <a:t> logs --tail=5 </a:t>
            </a:r>
            <a:r>
              <a:rPr lang="en-US" sz="1000" dirty="0" err="1"/>
              <a:t>logme</a:t>
            </a:r>
            <a:r>
              <a:rPr lang="en-US" sz="1000" dirty="0"/>
              <a:t> -c gen</a:t>
            </a:r>
          </a:p>
          <a:p>
            <a:endParaRPr lang="en-US" sz="1000" dirty="0"/>
          </a:p>
          <a:p>
            <a:r>
              <a:rPr lang="en-US" sz="1000" dirty="0"/>
              <a:t>Grab a stream of the logs</a:t>
            </a:r>
          </a:p>
          <a:p>
            <a:endParaRPr lang="en-US" sz="1000" dirty="0"/>
          </a:p>
          <a:p>
            <a:r>
              <a:rPr lang="en-US" sz="1000" dirty="0"/>
              <a:t>3. </a:t>
            </a:r>
            <a:r>
              <a:rPr lang="en-US" sz="1000" dirty="0" err="1"/>
              <a:t>kubectl</a:t>
            </a:r>
            <a:r>
              <a:rPr lang="en-US" sz="1000" dirty="0"/>
              <a:t> logs -f --since=10s </a:t>
            </a:r>
            <a:r>
              <a:rPr lang="en-US" sz="1000" dirty="0" err="1"/>
              <a:t>logme</a:t>
            </a:r>
            <a:r>
              <a:rPr lang="en-US" sz="1000" dirty="0"/>
              <a:t> -c gen</a:t>
            </a:r>
          </a:p>
          <a:p>
            <a:pPr marL="239367" indent="-239367">
              <a:buAutoNum type="arabicPeriod"/>
            </a:pPr>
            <a:endParaRPr lang="en-US" sz="1000" dirty="0"/>
          </a:p>
          <a:p>
            <a:r>
              <a:rPr lang="en-US" sz="1000" dirty="0"/>
              <a:t>Clean up</a:t>
            </a:r>
          </a:p>
          <a:p>
            <a:endParaRPr lang="en-US" sz="1000" dirty="0"/>
          </a:p>
          <a:p>
            <a:pPr defTabSz="478734">
              <a:defRPr/>
            </a:pPr>
            <a:r>
              <a:rPr lang="en-US" sz="1000" dirty="0"/>
              <a:t>4. </a:t>
            </a:r>
            <a:r>
              <a:rPr lang="en-US" sz="1000" dirty="0" err="1"/>
              <a:t>kubectl</a:t>
            </a:r>
            <a:r>
              <a:rPr lang="en-US" sz="1000" dirty="0"/>
              <a:t> delete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pod.yaml</a:t>
            </a:r>
            <a:endParaRPr lang="en-US" sz="1000" dirty="0"/>
          </a:p>
          <a:p>
            <a:endParaRPr lang="en-US" sz="1000" dirty="0"/>
          </a:p>
          <a:p>
            <a:r>
              <a:rPr lang="en-US" sz="1000" dirty="0"/>
              <a:t>Now launch a container that performs an action and then exits. Give it a minute or so to close out</a:t>
            </a:r>
          </a:p>
          <a:p>
            <a:endParaRPr lang="en-US" sz="1000" dirty="0"/>
          </a:p>
          <a:p>
            <a:r>
              <a:rPr lang="en-US" sz="1000" dirty="0"/>
              <a:t>5. </a:t>
            </a:r>
            <a:r>
              <a:rPr lang="en-US" sz="1000" dirty="0" err="1"/>
              <a:t>kubectl</a:t>
            </a:r>
            <a:r>
              <a:rPr lang="en-US" sz="1000" dirty="0"/>
              <a:t> create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oneshotpod.yaml</a:t>
            </a:r>
            <a:endParaRPr lang="en-US" sz="1000" dirty="0"/>
          </a:p>
          <a:p>
            <a:endParaRPr lang="en-US" sz="1000" dirty="0"/>
          </a:p>
          <a:p>
            <a:r>
              <a:rPr lang="en-US" sz="1000" dirty="0"/>
              <a:t>Now output the logs of this container</a:t>
            </a:r>
          </a:p>
          <a:p>
            <a:endParaRPr lang="en-US" sz="1000" dirty="0"/>
          </a:p>
          <a:p>
            <a:r>
              <a:rPr lang="en-US" sz="1000" dirty="0"/>
              <a:t>6. </a:t>
            </a:r>
            <a:r>
              <a:rPr lang="en-US" sz="1000" dirty="0" err="1"/>
              <a:t>kubectl</a:t>
            </a:r>
            <a:r>
              <a:rPr lang="en-US" sz="1000" dirty="0"/>
              <a:t> logs -p </a:t>
            </a:r>
            <a:r>
              <a:rPr lang="en-US" sz="1000" dirty="0" err="1"/>
              <a:t>oneshot</a:t>
            </a:r>
            <a:r>
              <a:rPr lang="en-US" sz="1000" dirty="0"/>
              <a:t> -c gen</a:t>
            </a:r>
          </a:p>
          <a:p>
            <a:endParaRPr lang="en-US" sz="1000" dirty="0"/>
          </a:p>
          <a:p>
            <a:r>
              <a:rPr lang="en-US" sz="1000" dirty="0"/>
              <a:t>Clean up</a:t>
            </a:r>
          </a:p>
          <a:p>
            <a:endParaRPr lang="en-US" sz="1000" dirty="0"/>
          </a:p>
          <a:p>
            <a:pPr defTabSz="478734">
              <a:defRPr/>
            </a:pPr>
            <a:r>
              <a:rPr lang="en-US" sz="1000" dirty="0"/>
              <a:t>7. </a:t>
            </a:r>
            <a:r>
              <a:rPr lang="en-US" sz="1000" dirty="0" err="1"/>
              <a:t>kubectl</a:t>
            </a:r>
            <a:r>
              <a:rPr lang="en-US" sz="1000" dirty="0"/>
              <a:t> delete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oneshotpod.yaml</a:t>
            </a:r>
            <a:endParaRPr lang="en-US" sz="1000" dirty="0"/>
          </a:p>
          <a:p>
            <a:endParaRPr lang="en-US" sz="1000" dirty="0"/>
          </a:p>
          <a:p>
            <a:r>
              <a:rPr lang="en-US" sz="1000" dirty="0"/>
              <a:t>http://</a:t>
            </a:r>
            <a:r>
              <a:rPr lang="en-US" sz="1000" dirty="0" err="1"/>
              <a:t>kubernetesbyexample.com</a:t>
            </a:r>
            <a:r>
              <a:rPr lang="en-US" sz="1000" dirty="0"/>
              <a:t>/logging/</a:t>
            </a:r>
          </a:p>
        </p:txBody>
      </p:sp>
    </p:spTree>
    <p:extLst>
      <p:ext uri="{BB962C8B-B14F-4D97-AF65-F5344CB8AC3E}">
        <p14:creationId xmlns:p14="http://schemas.microsoft.com/office/powerpoint/2010/main" val="27195346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104436"/>
            <a:ext cx="6158160" cy="3598209"/>
          </a:xfrm>
          <a:prstGeom prst="rect">
            <a:avLst/>
          </a:prstGeom>
          <a:solidFill>
            <a:schemeClr val="bg1"/>
          </a:solidFill>
        </p:spPr>
        <p:txBody>
          <a:bodyPr lIns="95747" tIns="47873" rIns="95747" bIns="47873"/>
          <a:lstStyle/>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9490496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8135639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104436"/>
            <a:ext cx="6158160" cy="3598209"/>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https://</a:t>
            </a:r>
            <a:r>
              <a:rPr lang="en-US" dirty="0" err="1"/>
              <a:t>github.com</a:t>
            </a:r>
            <a:r>
              <a:rPr lang="en-US" dirty="0"/>
              <a:t>/</a:t>
            </a:r>
            <a:r>
              <a:rPr lang="en-US" dirty="0" err="1"/>
              <a:t>kubernetes</a:t>
            </a:r>
            <a:r>
              <a:rPr lang="en-US" dirty="0"/>
              <a:t>/</a:t>
            </a:r>
            <a:r>
              <a:rPr lang="en-US" dirty="0" err="1"/>
              <a:t>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 https://</a:t>
            </a:r>
            <a:r>
              <a:rPr lang="en-US" baseline="0" dirty="0" err="1"/>
              <a:t>github.com</a:t>
            </a:r>
            <a:r>
              <a:rPr lang="en-US" baseline="0" dirty="0"/>
              <a:t>/</a:t>
            </a:r>
            <a:r>
              <a:rPr lang="en-US" baseline="0" dirty="0" err="1"/>
              <a:t>kubernetes</a:t>
            </a:r>
            <a:r>
              <a:rPr lang="en-US" baseline="0" dirty="0"/>
              <a:t>/examples/tree/master/staging/</a:t>
            </a:r>
            <a:r>
              <a:rPr lang="en-US" baseline="0" dirty="0" err="1"/>
              <a:t>elasticsearch</a:t>
            </a:r>
            <a:endParaRPr lang="en-US" baseline="0" dirty="0"/>
          </a:p>
          <a:p>
            <a:pPr marL="239367" indent="-239367">
              <a:buClr>
                <a:schemeClr val="dk1"/>
              </a:buClr>
              <a:buSzPct val="91666"/>
              <a:buAutoNum type="arabicPeriod"/>
            </a:pPr>
            <a:endParaRPr lang="en-US" baseline="0" dirty="0"/>
          </a:p>
          <a:p>
            <a:pPr>
              <a:buClr>
                <a:schemeClr val="dk1"/>
              </a:buClr>
              <a:buSzPct val="91666"/>
            </a:pPr>
            <a:r>
              <a:rPr lang="en-US" baseline="0" dirty="0"/>
              <a:t>Bonus:</a:t>
            </a:r>
          </a:p>
          <a:p>
            <a:pPr>
              <a:buClr>
                <a:schemeClr val="dk1"/>
              </a:buClr>
              <a:buSzPct val="91666"/>
            </a:pPr>
            <a:endParaRPr lang="en-US" baseline="0" dirty="0"/>
          </a:p>
          <a:p>
            <a:pPr>
              <a:buClr>
                <a:schemeClr val="dk1"/>
              </a:buClr>
              <a:buSzPct val="91666"/>
            </a:pPr>
            <a:r>
              <a:rPr lang="en-US" baseline="0" dirty="0"/>
              <a:t>Deploy production ready cluster </a:t>
            </a:r>
          </a:p>
          <a:p>
            <a:pPr>
              <a:buClr>
                <a:schemeClr val="dk1"/>
              </a:buClr>
              <a:buSzPct val="91666"/>
            </a:pPr>
            <a:endParaRPr lang="en-US" baseline="0" dirty="0"/>
          </a:p>
          <a:p>
            <a:pPr>
              <a:buClr>
                <a:schemeClr val="dk1"/>
              </a:buClr>
              <a:buSzPct val="91666"/>
            </a:pPr>
            <a:r>
              <a:rPr lang="en-US" dirty="0"/>
              <a:t>https://</a:t>
            </a:r>
            <a:r>
              <a:rPr lang="en-US" dirty="0" err="1"/>
              <a:t>github.com</a:t>
            </a:r>
            <a:r>
              <a:rPr lang="en-US" dirty="0"/>
              <a:t>/</a:t>
            </a:r>
            <a:r>
              <a:rPr lang="en-US" dirty="0" err="1"/>
              <a:t>pires</a:t>
            </a:r>
            <a:r>
              <a:rPr lang="en-US" dirty="0"/>
              <a:t>/</a:t>
            </a:r>
            <a:r>
              <a:rPr lang="en-US" dirty="0" err="1"/>
              <a:t>kubernetes</a:t>
            </a:r>
            <a:r>
              <a:rPr lang="en-US" dirty="0"/>
              <a:t>-</a:t>
            </a:r>
            <a:r>
              <a:rPr lang="en-US" dirty="0" err="1"/>
              <a:t>elasticsearch</a:t>
            </a:r>
            <a:r>
              <a:rPr lang="en-US" dirty="0"/>
              <a:t>-cluster</a:t>
            </a:r>
          </a:p>
          <a:p>
            <a:pPr>
              <a:buClr>
                <a:schemeClr val="dk1"/>
              </a:buClr>
              <a:buSzPct val="91666"/>
            </a:pPr>
            <a:endParaRPr lang="en-US" dirty="0"/>
          </a:p>
          <a:p>
            <a:pPr>
              <a:buClr>
                <a:schemeClr val="dk1"/>
              </a:buClr>
              <a:buSzPct val="91666"/>
            </a:pPr>
            <a:r>
              <a:rPr lang="en-US" dirty="0"/>
              <a:t>Bonus #2</a:t>
            </a:r>
          </a:p>
          <a:p>
            <a:pPr>
              <a:buClr>
                <a:schemeClr val="dk1"/>
              </a:buClr>
              <a:buSzPct val="91666"/>
            </a:pPr>
            <a:endParaRPr lang="en-US" dirty="0"/>
          </a:p>
          <a:p>
            <a:pPr>
              <a:buClr>
                <a:schemeClr val="dk1"/>
              </a:buClr>
              <a:buSzPct val="91666"/>
            </a:pPr>
            <a:r>
              <a:rPr lang="en-US" dirty="0"/>
              <a:t>Expose </a:t>
            </a:r>
            <a:r>
              <a:rPr lang="en-US" dirty="0" err="1"/>
              <a:t>Kibana</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39629312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698947"/>
            <a:ext cx="5982208" cy="4182162"/>
          </a:xfrm>
          <a:prstGeom prst="rect">
            <a:avLst/>
          </a:prstGeom>
        </p:spPr>
        <p:txBody>
          <a:bodyPr lIns="95747" tIns="47873" rIns="95747" bIns="47873"/>
          <a:lstStyle/>
          <a:p>
            <a:r>
              <a:rPr lang="en-US" dirty="0"/>
              <a:t>https://</a:t>
            </a:r>
            <a:r>
              <a:rPr lang="en-US" dirty="0" err="1"/>
              <a:t>kubernetes.io</a:t>
            </a:r>
            <a:r>
              <a:rPr lang="en-US" dirty="0"/>
              <a:t>/docs/concepts/workloads/controllers/</a:t>
            </a:r>
            <a:r>
              <a:rPr lang="en-US" dirty="0" err="1"/>
              <a:t>statefulset</a:t>
            </a:r>
            <a:r>
              <a:rPr lang="en-US" dirty="0"/>
              <a:t>/</a:t>
            </a:r>
          </a:p>
        </p:txBody>
      </p:sp>
    </p:spTree>
    <p:extLst>
      <p:ext uri="{BB962C8B-B14F-4D97-AF65-F5344CB8AC3E}">
        <p14:creationId xmlns:p14="http://schemas.microsoft.com/office/powerpoint/2010/main" val="383102857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65352"/>
            <a:ext cx="6207546" cy="3813384"/>
          </a:xfrm>
          <a:prstGeom prst="rect">
            <a:avLst/>
          </a:prstGeom>
          <a:solidFill>
            <a:schemeClr val="bg1"/>
          </a:solidFill>
        </p:spPr>
        <p:txBody>
          <a:bodyPr lIns="95747" tIns="47873" rIns="95747" bIns="47873"/>
          <a:lstStyle/>
          <a:p>
            <a:pPr>
              <a:buClr>
                <a:schemeClr val="dk1"/>
              </a:buClr>
              <a:buSzPct val="91666"/>
            </a:pPr>
            <a:r>
              <a:rPr lang="en-US" dirty="0"/>
              <a:t>https://</a:t>
            </a:r>
            <a:r>
              <a:rPr lang="en-US" dirty="0" err="1"/>
              <a:t>kubernetes.io</a:t>
            </a:r>
            <a:r>
              <a:rPr lang="en-US" dirty="0"/>
              <a:t>/docs/tasks/run-application/run-replicated-stateful-application/</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160764434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98948"/>
            <a:ext cx="5852160" cy="3702102"/>
          </a:xfrm>
          <a:prstGeom prst="rect">
            <a:avLst/>
          </a:prstGeom>
        </p:spPr>
        <p:txBody>
          <a:bodyPr lIns="95747" tIns="47873" rIns="95747" bIns="47873"/>
          <a:lstStyle/>
          <a:p>
            <a:r>
              <a:rPr lang="en-US" dirty="0"/>
              <a:t>https://</a:t>
            </a:r>
            <a:r>
              <a:rPr lang="en-US" dirty="0" err="1"/>
              <a:t>www.safaribooksonline.com</a:t>
            </a:r>
            <a:r>
              <a:rPr lang="en-US" dirty="0"/>
              <a:t>/library/view/building-</a:t>
            </a:r>
            <a:r>
              <a:rPr lang="en-US" dirty="0" err="1"/>
              <a:t>microservice</a:t>
            </a:r>
            <a:r>
              <a:rPr lang="en-US" dirty="0"/>
              <a:t>-systems/9781771375917/video258330.html</a:t>
            </a:r>
          </a:p>
        </p:txBody>
      </p:sp>
    </p:spTree>
    <p:extLst>
      <p:ext uri="{BB962C8B-B14F-4D97-AF65-F5344CB8AC3E}">
        <p14:creationId xmlns:p14="http://schemas.microsoft.com/office/powerpoint/2010/main" val="320645810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03978726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722858"/>
            <a:ext cx="6133468" cy="4075421"/>
          </a:xfrm>
          <a:prstGeom prst="rect">
            <a:avLst/>
          </a:prstGeom>
          <a:solidFill>
            <a:schemeClr val="bg1"/>
          </a:solidFill>
        </p:spPr>
        <p:txBody>
          <a:bodyPr lIns="95747" tIns="47873" rIns="95747" bIns="47873"/>
          <a:lstStyle/>
          <a:p>
            <a:r>
              <a:rPr lang="en-US" dirty="0"/>
              <a:t>Lab :  https://</a:t>
            </a:r>
            <a:r>
              <a:rPr lang="en-US" dirty="0" err="1"/>
              <a:t>github.com</a:t>
            </a:r>
            <a:r>
              <a:rPr lang="en-US" dirty="0"/>
              <a:t>/</a:t>
            </a:r>
            <a:r>
              <a:rPr lang="en-US" dirty="0" err="1"/>
              <a:t>smhillin</a:t>
            </a:r>
            <a:r>
              <a:rPr lang="en-US" dirty="0"/>
              <a:t>/</a:t>
            </a:r>
            <a:r>
              <a:rPr lang="en-US" dirty="0" err="1"/>
              <a:t>microservices_bootcamp</a:t>
            </a:r>
            <a:r>
              <a:rPr lang="en-US" dirty="0"/>
              <a:t>/blob/master/labs/name-</a:t>
            </a:r>
            <a:r>
              <a:rPr lang="en-US" dirty="0" err="1"/>
              <a:t>spaces.md</a:t>
            </a:r>
            <a:endParaRPr lang="en-US" dirty="0"/>
          </a:p>
          <a:p>
            <a:endParaRPr lang="en-US" dirty="0"/>
          </a:p>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https://</a:t>
            </a:r>
            <a:r>
              <a:rPr lang="en-US" dirty="0" err="1"/>
              <a:t>raw.githubusercontent.com</a:t>
            </a:r>
            <a:r>
              <a:rPr lang="en-US" dirty="0"/>
              <a:t>/</a:t>
            </a:r>
            <a:r>
              <a:rPr lang="en-US" dirty="0" err="1"/>
              <a:t>mhausenblas</a:t>
            </a:r>
            <a:r>
              <a:rPr lang="en-US" dirty="0"/>
              <a:t>/</a:t>
            </a:r>
            <a:r>
              <a:rPr lang="en-US" dirty="0" err="1"/>
              <a:t>kbe</a:t>
            </a:r>
            <a:r>
              <a:rPr lang="en-US" dirty="0"/>
              <a:t>/master/specs/ns/</a:t>
            </a:r>
            <a:r>
              <a:rPr lang="en-US" dirty="0" err="1"/>
              <a:t>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https://</a:t>
            </a:r>
            <a:r>
              <a:rPr lang="en-US" baseline="0" dirty="0" err="1"/>
              <a:t>raw.githubusercontent.com</a:t>
            </a:r>
            <a:r>
              <a:rPr lang="en-US" baseline="0" dirty="0"/>
              <a:t>/</a:t>
            </a:r>
            <a:r>
              <a:rPr lang="en-US" baseline="0" dirty="0" err="1"/>
              <a:t>mhausenblas</a:t>
            </a:r>
            <a:r>
              <a:rPr lang="en-US" baseline="0" dirty="0"/>
              <a:t>/</a:t>
            </a:r>
            <a:r>
              <a:rPr lang="en-US" baseline="0" dirty="0" err="1"/>
              <a:t>kbe</a:t>
            </a:r>
            <a:r>
              <a:rPr lang="en-US" baseline="0" dirty="0"/>
              <a:t>/master/specs/ns/</a:t>
            </a:r>
            <a:r>
              <a:rPr lang="en-US" baseline="0" dirty="0" err="1"/>
              <a:t>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406760185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32711"/>
            <a:ext cx="6072971" cy="3681887"/>
          </a:xfrm>
          <a:prstGeom prst="rect">
            <a:avLst/>
          </a:prstGeom>
          <a:solidFill>
            <a:schemeClr val="bg1"/>
          </a:solidFill>
        </p:spPr>
        <p:txBody>
          <a:bodyPr lIns="95747" tIns="47873" rIns="95747" bIns="47873"/>
          <a:lstStyle/>
          <a:p>
            <a:r>
              <a:rPr lang="en-US" dirty="0"/>
              <a:t>http://</a:t>
            </a:r>
            <a:r>
              <a:rPr lang="en-US" dirty="0" err="1"/>
              <a:t>pwittrock.github.io</a:t>
            </a:r>
            <a:r>
              <a:rPr lang="en-US" dirty="0"/>
              <a:t>/docs/user-guide/</a:t>
            </a:r>
            <a:r>
              <a:rPr lang="en-US" dirty="0" err="1"/>
              <a:t>configmap</a:t>
            </a:r>
            <a:r>
              <a:rPr lang="en-US" dirty="0"/>
              <a:t>/</a:t>
            </a:r>
          </a:p>
          <a:p>
            <a:endParaRPr lang="en-US" dirty="0"/>
          </a:p>
          <a:p>
            <a:r>
              <a:rPr lang="en-US" dirty="0"/>
              <a:t>Extra resources:</a:t>
            </a:r>
          </a:p>
          <a:p>
            <a:endParaRPr lang="en-US" dirty="0"/>
          </a:p>
          <a:p>
            <a:r>
              <a:rPr lang="en-US" dirty="0"/>
              <a:t>https://</a:t>
            </a:r>
            <a:r>
              <a:rPr lang="en-US" dirty="0" err="1"/>
              <a:t>docs.openshift.org</a:t>
            </a:r>
            <a:r>
              <a:rPr lang="en-US" dirty="0"/>
              <a:t>/latest/</a:t>
            </a:r>
            <a:r>
              <a:rPr lang="en-US" dirty="0" err="1"/>
              <a:t>dev_guide</a:t>
            </a:r>
            <a:r>
              <a:rPr lang="en-US" dirty="0"/>
              <a:t>/</a:t>
            </a:r>
            <a:r>
              <a:rPr lang="en-US" dirty="0" err="1"/>
              <a:t>configmaps.html</a:t>
            </a:r>
            <a:endParaRPr lang="en-US" dirty="0"/>
          </a:p>
          <a:p>
            <a:endParaRPr lang="en-US" dirty="0"/>
          </a:p>
        </p:txBody>
      </p:sp>
    </p:spTree>
    <p:extLst>
      <p:ext uri="{BB962C8B-B14F-4D97-AF65-F5344CB8AC3E}">
        <p14:creationId xmlns:p14="http://schemas.microsoft.com/office/powerpoint/2010/main" val="101313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30792"/>
            <a:ext cx="5852160" cy="357025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642701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5044664"/>
            <a:ext cx="6001173" cy="3562346"/>
          </a:xfrm>
          <a:prstGeom prst="rect">
            <a:avLst/>
          </a:prstGeom>
          <a:solidFill>
            <a:schemeClr val="bg1"/>
          </a:solidFill>
        </p:spPr>
        <p:txBody>
          <a:bodyPr lIns="95747" tIns="47873" rIns="95747" bIns="47873"/>
          <a:lstStyle/>
          <a:p>
            <a:pPr>
              <a:buClr>
                <a:schemeClr val="dk1"/>
              </a:buClr>
              <a:buSzPct val="91666"/>
            </a:pPr>
            <a:endParaRPr lang="en-US" dirty="0"/>
          </a:p>
          <a:p>
            <a:pPr>
              <a:buClr>
                <a:schemeClr val="dk1"/>
              </a:buClr>
              <a:buSzPct val="91666"/>
            </a:pPr>
            <a:r>
              <a:rPr lang="en-US" dirty="0"/>
              <a:t>https://</a:t>
            </a:r>
            <a:r>
              <a:rPr lang="en-US" dirty="0" err="1"/>
              <a:t>github.com</a:t>
            </a:r>
            <a:r>
              <a:rPr lang="en-US" dirty="0"/>
              <a:t>/</a:t>
            </a:r>
            <a:r>
              <a:rPr lang="en-US" dirty="0" err="1"/>
              <a:t>smhillin</a:t>
            </a:r>
            <a:r>
              <a:rPr lang="en-US" dirty="0"/>
              <a:t>/</a:t>
            </a:r>
            <a:r>
              <a:rPr lang="en-US" dirty="0" err="1"/>
              <a:t>microservices_bootcamp</a:t>
            </a:r>
            <a:r>
              <a:rPr lang="en-US" dirty="0"/>
              <a:t>/blob/master/labs/</a:t>
            </a:r>
            <a:r>
              <a:rPr lang="en-US" dirty="0" err="1"/>
              <a:t>configmap.md</a:t>
            </a:r>
            <a:endParaRPr lang="en-US" dirty="0"/>
          </a:p>
          <a:p>
            <a:pPr>
              <a:buClr>
                <a:schemeClr val="dk1"/>
              </a:buClr>
              <a:buSzPct val="91666"/>
            </a:pPr>
            <a:endParaRPr lang="en-US" dirty="0"/>
          </a:p>
          <a:p>
            <a:pPr>
              <a:buClr>
                <a:schemeClr val="dk1"/>
              </a:buClr>
              <a:buSzPct val="91666"/>
            </a:pPr>
            <a:r>
              <a:rPr lang="en-US" dirty="0"/>
              <a:t>http://</a:t>
            </a:r>
            <a:r>
              <a:rPr lang="en-US" dirty="0" err="1"/>
              <a:t>pwittrock.github.io</a:t>
            </a:r>
            <a:r>
              <a:rPr lang="en-US" dirty="0"/>
              <a:t>/docs/user-guide/</a:t>
            </a:r>
            <a:r>
              <a:rPr lang="en-US" dirty="0" err="1"/>
              <a:t>configmap</a:t>
            </a:r>
            <a:r>
              <a:rPr lang="en-US" dirty="0"/>
              <a:t>/</a:t>
            </a:r>
          </a:p>
          <a:p>
            <a:pPr>
              <a:buClr>
                <a:schemeClr val="dk1"/>
              </a:buClr>
              <a:buSzPct val="91666"/>
            </a:pPr>
            <a:endParaRPr lang="en-US" dirty="0"/>
          </a:p>
        </p:txBody>
      </p:sp>
    </p:spTree>
    <p:extLst>
      <p:ext uri="{BB962C8B-B14F-4D97-AF65-F5344CB8AC3E}">
        <p14:creationId xmlns:p14="http://schemas.microsoft.com/office/powerpoint/2010/main" val="323468755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960985"/>
            <a:ext cx="6001173" cy="3622117"/>
          </a:xfrm>
          <a:prstGeom prst="rect">
            <a:avLst/>
          </a:prstGeom>
          <a:solidFill>
            <a:schemeClr val="bg1"/>
          </a:solidFill>
        </p:spPr>
        <p:txBody>
          <a:bodyPr lIns="95747" tIns="47873" rIns="95747" bIns="47873"/>
          <a:lstStyle/>
          <a:p>
            <a:pPr>
              <a:buClr>
                <a:schemeClr val="dk1"/>
              </a:buClr>
              <a:buSzPct val="91666"/>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a:buClr>
                <a:schemeClr val="dk1"/>
              </a:buClr>
              <a:buSzPct val="91666"/>
            </a:pPr>
            <a:endParaRPr lang="en-US" baseline="0" dirty="0"/>
          </a:p>
          <a:p>
            <a:pPr>
              <a:buClr>
                <a:schemeClr val="dk1"/>
              </a:buClr>
              <a:buSzPct val="91666"/>
            </a:pPr>
            <a:r>
              <a:rPr lang="en-US" baseline="0" dirty="0"/>
              <a:t>https://</a:t>
            </a:r>
            <a:r>
              <a:rPr lang="en-US" baseline="0" dirty="0" err="1"/>
              <a:t>prometheus.io</a:t>
            </a:r>
            <a:r>
              <a:rPr lang="en-US" baseline="0" dirty="0"/>
              <a:t>/docs/introduction/overview/</a:t>
            </a:r>
          </a:p>
          <a:p>
            <a:pPr>
              <a:buClr>
                <a:schemeClr val="dk1"/>
              </a:buClr>
              <a:buSzPct val="91666"/>
            </a:pPr>
            <a:endParaRPr lang="en-US" baseline="0" dirty="0"/>
          </a:p>
          <a:p>
            <a:pPr>
              <a:buClr>
                <a:schemeClr val="dk1"/>
              </a:buClr>
              <a:buSzPct val="91666"/>
            </a:pPr>
            <a:r>
              <a:rPr lang="en-US" baseline="0" dirty="0"/>
              <a:t>Stand up simple Prometheus cluster</a:t>
            </a:r>
          </a:p>
          <a:p>
            <a:pPr>
              <a:buClr>
                <a:schemeClr val="dk1"/>
              </a:buClr>
              <a:buSzPct val="91666"/>
            </a:pPr>
            <a:endParaRPr lang="en-US" baseline="0" dirty="0"/>
          </a:p>
          <a:p>
            <a:pPr>
              <a:buClr>
                <a:schemeClr val="dk1"/>
              </a:buClr>
              <a:buSzPct val="91666"/>
            </a:pPr>
            <a:r>
              <a:rPr lang="en-US" baseline="0" dirty="0"/>
              <a:t>1. https://</a:t>
            </a:r>
            <a:r>
              <a:rPr lang="en-US" baseline="0" dirty="0" err="1"/>
              <a:t>github.com</a:t>
            </a:r>
            <a:r>
              <a:rPr lang="en-US" baseline="0" dirty="0"/>
              <a:t>/</a:t>
            </a:r>
            <a:r>
              <a:rPr lang="en-US" baseline="0" dirty="0" err="1"/>
              <a:t>kelseyhightower</a:t>
            </a:r>
            <a:r>
              <a:rPr lang="en-US" baseline="0" dirty="0"/>
              <a:t>/oscon-2017-kubernetes-tutorial/blob/master/labs/06-tutorial-metrics.md</a:t>
            </a:r>
          </a:p>
          <a:p>
            <a:pPr>
              <a:buClr>
                <a:schemeClr val="dk1"/>
              </a:buClr>
              <a:buSzPct val="91666"/>
            </a:pPr>
            <a:endParaRPr lang="en-US" dirty="0"/>
          </a:p>
          <a:p>
            <a:pPr>
              <a:buClr>
                <a:schemeClr val="dk1"/>
              </a:buClr>
              <a:buSzPct val="91666"/>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a:buClr>
                <a:schemeClr val="dk1"/>
              </a:buClr>
              <a:buSzPct val="91666"/>
            </a:pPr>
            <a:endParaRPr lang="en-US" baseline="0" dirty="0"/>
          </a:p>
          <a:p>
            <a:pPr>
              <a:buClr>
                <a:schemeClr val="dk1"/>
              </a:buClr>
              <a:buSzPct val="91666"/>
            </a:pPr>
            <a:r>
              <a:rPr lang="en-US" baseline="0" dirty="0"/>
              <a:t>Additional info:</a:t>
            </a:r>
          </a:p>
          <a:p>
            <a:pPr>
              <a:buClr>
                <a:schemeClr val="dk1"/>
              </a:buClr>
              <a:buSzPct val="91666"/>
            </a:pPr>
            <a:r>
              <a:rPr lang="en-US" dirty="0"/>
              <a:t>https://</a:t>
            </a:r>
            <a:r>
              <a:rPr lang="en-US" dirty="0" err="1"/>
              <a:t>www.weave.works</a:t>
            </a:r>
            <a:r>
              <a:rPr lang="en-US" dirty="0"/>
              <a:t>/blog/monitoring-</a:t>
            </a:r>
            <a:r>
              <a:rPr lang="en-US" dirty="0" err="1"/>
              <a:t>kubernetes</a:t>
            </a:r>
            <a:r>
              <a:rPr lang="en-US" dirty="0"/>
              <a:t>-infrastructure/</a:t>
            </a:r>
          </a:p>
          <a:p>
            <a:pPr>
              <a:buClr>
                <a:schemeClr val="dk1"/>
              </a:buClr>
              <a:buSzPct val="91666"/>
            </a:pPr>
            <a:r>
              <a:rPr lang="en-US" dirty="0"/>
              <a:t>https://</a:t>
            </a:r>
            <a:r>
              <a:rPr lang="en-US" dirty="0" err="1"/>
              <a:t>coreos.com</a:t>
            </a:r>
            <a:r>
              <a:rPr lang="en-US" dirty="0"/>
              <a:t>/blog/</a:t>
            </a:r>
            <a:r>
              <a:rPr lang="en-US" dirty="0" err="1"/>
              <a:t>prometheus</a:t>
            </a:r>
            <a:r>
              <a:rPr lang="en-US" dirty="0"/>
              <a:t>-and-</a:t>
            </a:r>
            <a:r>
              <a:rPr lang="en-US" dirty="0" err="1"/>
              <a:t>kubernetes</a:t>
            </a:r>
            <a:r>
              <a:rPr lang="en-US" dirty="0"/>
              <a:t>-up-and-</a:t>
            </a:r>
            <a:r>
              <a:rPr lang="en-US" dirty="0" err="1"/>
              <a:t>running.html</a:t>
            </a:r>
            <a:endParaRPr lang="en-US" dirty="0"/>
          </a:p>
          <a:p>
            <a:pPr>
              <a:buClr>
                <a:schemeClr val="dk1"/>
              </a:buClr>
              <a:buSzPct val="91666"/>
            </a:pPr>
            <a:r>
              <a:rPr lang="en-US" dirty="0"/>
              <a:t>https://koudingspawn.de/kubernetes-monitoring-prometheus/</a:t>
            </a:r>
          </a:p>
          <a:p>
            <a:pPr>
              <a:buClr>
                <a:schemeClr val="dk1"/>
              </a:buClr>
              <a:buSzPct val="91666"/>
            </a:pPr>
            <a:endParaRPr lang="en-US" dirty="0"/>
          </a:p>
        </p:txBody>
      </p:sp>
    </p:spTree>
    <p:extLst>
      <p:ext uri="{BB962C8B-B14F-4D97-AF65-F5344CB8AC3E}">
        <p14:creationId xmlns:p14="http://schemas.microsoft.com/office/powerpoint/2010/main" val="31823770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52469010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684354" y="4855779"/>
            <a:ext cx="5981559" cy="769563"/>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dirty="0"/>
              <a:t>Reference:  </a:t>
            </a:r>
            <a:r>
              <a:rPr lang="en-US" dirty="0">
                <a:hlinkClick r:id="rId3"/>
              </a:rPr>
              <a:t>http://www.computerworlduk.com/it-management/spotify-uses-automation-microservices-gain-speed-advantage-3645974/</a:t>
            </a:r>
            <a:endParaRPr lang="en-US" dirty="0"/>
          </a:p>
          <a:p>
            <a:pPr fontAlgn="auto">
              <a:spcBef>
                <a:spcPts val="0"/>
              </a:spcBef>
              <a:spcAft>
                <a:spcPts val="0"/>
              </a:spcAft>
            </a:pPr>
            <a:endParaRPr lang="en-US" dirty="0"/>
          </a:p>
          <a:p>
            <a:pPr fontAlgn="auto">
              <a:spcBef>
                <a:spcPts val="0"/>
              </a:spcBef>
              <a:spcAft>
                <a:spcPts val="0"/>
              </a:spcAft>
            </a:pPr>
            <a:endParaRPr lang="en-US" dirty="0"/>
          </a:p>
          <a:p>
            <a:pPr fontAlgn="auto">
              <a:spcBef>
                <a:spcPts val="0"/>
              </a:spcBef>
              <a:spcAft>
                <a:spcPts val="0"/>
              </a:spcAft>
            </a:pPr>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705664" y="4950756"/>
            <a:ext cx="5994755" cy="85095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a:t>Reference: </a:t>
            </a:r>
            <a:r>
              <a:rPr lang="en-US">
                <a:hlinkClick r:id="rId3"/>
              </a:rPr>
              <a:t>https://highfive.com/blog/how-spotify-built-one-of-the-best-engineering-cultures/</a:t>
            </a:r>
            <a:r>
              <a:rPr lang="en-US"/>
              <a:t> </a:t>
            </a:r>
            <a:endParaRPr lang="en-US" dirty="0"/>
          </a:p>
        </p:txBody>
      </p:sp>
    </p:spTree>
    <p:extLst>
      <p:ext uri="{BB962C8B-B14F-4D97-AF65-F5344CB8AC3E}">
        <p14:creationId xmlns:p14="http://schemas.microsoft.com/office/powerpoint/2010/main" val="166837862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616869" y="5001208"/>
            <a:ext cx="6071443" cy="800501"/>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a:t>Reference: </a:t>
            </a:r>
            <a:r>
              <a:rPr lang="en-US">
                <a:hlinkClick r:id="rId3"/>
              </a:rPr>
              <a:t>http://www.computerworlduk.com/it-management/spotify-uses-automation-microservices-gain-speed-advantage-3645974/</a:t>
            </a:r>
            <a:r>
              <a:rPr lang="en-US"/>
              <a:t> </a:t>
            </a:r>
            <a:endParaRPr lang="en-US" dirty="0"/>
          </a:p>
        </p:txBody>
      </p:sp>
    </p:spTree>
    <p:extLst>
      <p:ext uri="{BB962C8B-B14F-4D97-AF65-F5344CB8AC3E}">
        <p14:creationId xmlns:p14="http://schemas.microsoft.com/office/powerpoint/2010/main" val="108989290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592397" y="5063733"/>
            <a:ext cx="6137265" cy="381674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b="1"/>
              <a:t>References:</a:t>
            </a:r>
          </a:p>
          <a:p>
            <a:pPr fontAlgn="auto">
              <a:spcBef>
                <a:spcPts val="0"/>
              </a:spcBef>
              <a:spcAft>
                <a:spcPts val="0"/>
              </a:spcAft>
            </a:pPr>
            <a:endParaRPr lang="en-US"/>
          </a:p>
          <a:p>
            <a:pPr marL="201059" indent="-179525" fontAlgn="auto">
              <a:spcBef>
                <a:spcPts val="0"/>
              </a:spcBef>
              <a:spcAft>
                <a:spcPts val="0"/>
              </a:spcAft>
              <a:buFont typeface="Arial" pitchFamily="34" charset="0"/>
              <a:buChar char="•"/>
            </a:pPr>
            <a:r>
              <a:rPr lang="en-US">
                <a:hlinkClick r:id="rId3"/>
              </a:rPr>
              <a:t>https://en.wikipedia.org/wiki/Spotify</a:t>
            </a:r>
            <a:endParaRPr lang="en-US"/>
          </a:p>
          <a:p>
            <a:pPr marL="201059" indent="-179525" fontAlgn="auto">
              <a:spcBef>
                <a:spcPts val="0"/>
              </a:spcBef>
              <a:spcAft>
                <a:spcPts val="0"/>
              </a:spcAft>
              <a:buFont typeface="Arial" pitchFamily="34" charset="0"/>
              <a:buChar char="•"/>
            </a:pPr>
            <a:r>
              <a:rPr lang="en-US">
                <a:hlinkClick r:id="rId4"/>
              </a:rPr>
              <a:t>https://dzone.com/articles/modeling-microservices-at-spotify-with-petter-mari</a:t>
            </a:r>
            <a:endParaRPr lang="en-US"/>
          </a:p>
          <a:p>
            <a:pPr marL="201059" indent="-179525" fontAlgn="auto">
              <a:spcBef>
                <a:spcPts val="0"/>
              </a:spcBef>
              <a:spcAft>
                <a:spcPts val="0"/>
              </a:spcAft>
              <a:buFont typeface="Arial" pitchFamily="34" charset="0"/>
              <a:buChar char="•"/>
            </a:pPr>
            <a:r>
              <a:rPr lang="en-US">
                <a:hlinkClick r:id="rId5"/>
              </a:rPr>
              <a:t>https://www.infoq.com/news/2015/12/microservices-spotify</a:t>
            </a:r>
            <a:endParaRPr lang="en-US"/>
          </a:p>
          <a:p>
            <a:pPr marL="201059" indent="-179525" fontAlgn="auto">
              <a:spcBef>
                <a:spcPts val="0"/>
              </a:spcBef>
              <a:spcAft>
                <a:spcPts val="0"/>
              </a:spcAft>
              <a:buFont typeface="Arial" pitchFamily="34" charset="0"/>
              <a:buChar char="•"/>
            </a:pPr>
            <a:r>
              <a:rPr lang="en-US">
                <a:hlinkClick r:id="rId6"/>
              </a:rPr>
              <a:t>https://clusterhq.com/2016/03/22/microservices-spotify-petter-mahlen/</a:t>
            </a:r>
            <a:endParaRPr lang="en-US"/>
          </a:p>
          <a:p>
            <a:pPr marL="201059" indent="-179525" fontAlgn="auto">
              <a:spcBef>
                <a:spcPts val="0"/>
              </a:spcBef>
              <a:spcAft>
                <a:spcPts val="0"/>
              </a:spcAft>
              <a:buFont typeface="Arial" pitchFamily="34" charset="0"/>
              <a:buChar char="•"/>
            </a:pPr>
            <a:r>
              <a:rPr lang="en-US">
                <a:hlinkClick r:id="rId7"/>
              </a:rPr>
              <a:t>http://blog.honeypot.io/2015-11-13-what%27s-it-like-to-work-at-Spotify/</a:t>
            </a:r>
            <a:endParaRPr lang="en-US"/>
          </a:p>
          <a:p>
            <a:pPr marL="201059" indent="-179525" fontAlgn="auto">
              <a:spcBef>
                <a:spcPts val="0"/>
              </a:spcBef>
              <a:spcAft>
                <a:spcPts val="0"/>
              </a:spcAft>
              <a:buFont typeface="Arial" pitchFamily="34" charset="0"/>
              <a:buChar char="•"/>
            </a:pPr>
            <a:r>
              <a:rPr lang="en-US">
                <a:hlinkClick r:id="rId8"/>
              </a:rPr>
              <a:t>https://qconnewyork.com/ny2017/ny2017/presentation/spotify-lessons-learning-let-go-machines.html</a:t>
            </a:r>
            <a:endParaRPr lang="en-US"/>
          </a:p>
          <a:p>
            <a:pPr marL="201059" indent="-179525" fontAlgn="auto">
              <a:spcBef>
                <a:spcPts val="0"/>
              </a:spcBef>
              <a:spcAft>
                <a:spcPts val="0"/>
              </a:spcAft>
              <a:buFont typeface="Arial" pitchFamily="34" charset="0"/>
              <a:buChar char="•"/>
            </a:pPr>
            <a:r>
              <a:rPr lang="en-US">
                <a:hlinkClick r:id="rId9"/>
              </a:rPr>
              <a:t>https://www.infoq.com/news/2016/10/no-spotify-model</a:t>
            </a:r>
            <a:endParaRPr lang="en-US"/>
          </a:p>
          <a:p>
            <a:pPr marL="201059" indent="-179525" fontAlgn="auto">
              <a:spcBef>
                <a:spcPts val="0"/>
              </a:spcBef>
              <a:spcAft>
                <a:spcPts val="0"/>
              </a:spcAft>
              <a:buFont typeface="Arial" pitchFamily="34" charset="0"/>
              <a:buChar char="•"/>
            </a:pPr>
            <a:r>
              <a:rPr lang="en-US">
                <a:hlinkClick r:id="rId10"/>
              </a:rPr>
              <a:t>http://nomad8.com/wp-content/uploads/2014/02/Squads-Chapters-Guilds-in-one-page.graffle.pdf</a:t>
            </a:r>
            <a:endParaRPr lang="en-US"/>
          </a:p>
          <a:p>
            <a:pPr marL="201059" indent="-179525" fontAlgn="auto">
              <a:spcBef>
                <a:spcPts val="0"/>
              </a:spcBef>
              <a:spcAft>
                <a:spcPts val="0"/>
              </a:spcAft>
              <a:buFont typeface="Arial" pitchFamily="34" charset="0"/>
              <a:buChar char="•"/>
            </a:pPr>
            <a:r>
              <a:rPr lang="en-US">
                <a:hlinkClick r:id="rId11"/>
              </a:rPr>
              <a:t>http://www.full-stackagile.com/2016/02/14/team-organisation-squads-chapters-tribes-and-guilds/</a:t>
            </a:r>
            <a:endParaRPr lang="en-US"/>
          </a:p>
          <a:p>
            <a:pPr marL="201059" indent="-179525" fontAlgn="auto">
              <a:spcBef>
                <a:spcPts val="0"/>
              </a:spcBef>
              <a:spcAft>
                <a:spcPts val="0"/>
              </a:spcAft>
              <a:buFont typeface="Arial" pitchFamily="34" charset="0"/>
              <a:buChar char="•"/>
            </a:pPr>
            <a:endParaRPr lang="en-US"/>
          </a:p>
          <a:p>
            <a:pPr fontAlgn="auto">
              <a:spcBef>
                <a:spcPts val="0"/>
              </a:spcBef>
              <a:spcAft>
                <a:spcPts val="0"/>
              </a:spcAft>
            </a:pPr>
            <a:endParaRPr lang="en-US"/>
          </a:p>
          <a:p>
            <a:pPr fontAlgn="auto">
              <a:spcBef>
                <a:spcPts val="0"/>
              </a:spcBef>
              <a:spcAft>
                <a:spcPts val="0"/>
              </a:spcAft>
            </a:pPr>
            <a:endParaRPr lang="en-US"/>
          </a:p>
          <a:p>
            <a:pPr fontAlgn="auto">
              <a:spcBef>
                <a:spcPts val="0"/>
              </a:spcBef>
              <a:spcAft>
                <a:spcPts val="0"/>
              </a:spcAft>
            </a:pPr>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899804"/>
            <a:ext cx="6109184"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10869"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852256"/>
            <a:ext cx="5965313" cy="93522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872427"/>
            <a:ext cx="5999629" cy="661275"/>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0900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106984635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934607"/>
            <a:ext cx="6001116" cy="583323"/>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5055079"/>
            <a:ext cx="6243145" cy="3605841"/>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5106839"/>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1399" y="4876799"/>
            <a:ext cx="5982208"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4796284"/>
            <a:ext cx="6258909" cy="4331950"/>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7559" y="5037826"/>
            <a:ext cx="6195847" cy="3778370"/>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858941"/>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730250" y="4948527"/>
            <a:ext cx="5868615" cy="1028528"/>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520263" y="4835536"/>
            <a:ext cx="6506132" cy="3772435"/>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b="1" dirty="0"/>
              <a:t>Talking points for stakeholders – key benefits:</a:t>
            </a:r>
          </a:p>
          <a:p>
            <a:pPr fontAlgn="auto">
              <a:spcBef>
                <a:spcPts val="0"/>
              </a:spcBef>
              <a:spcAft>
                <a:spcPts val="0"/>
              </a:spcAft>
            </a:pPr>
            <a:endParaRPr lang="en-US" b="1" dirty="0"/>
          </a:p>
          <a:p>
            <a:pPr marL="179525" indent="-179525" fontAlgn="auto">
              <a:spcBef>
                <a:spcPts val="0"/>
              </a:spcBef>
              <a:spcAft>
                <a:spcPts val="0"/>
              </a:spcAft>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fontAlgn="auto">
              <a:spcBef>
                <a:spcPts val="0"/>
              </a:spcBef>
              <a:spcAft>
                <a:spcPts val="0"/>
              </a:spcAft>
              <a:buFont typeface="Arial" pitchFamily="34" charset="0"/>
              <a:buChar char="•"/>
            </a:pPr>
            <a:endParaRPr lang="en-US" dirty="0"/>
          </a:p>
          <a:p>
            <a:pPr marL="179525" indent="-179525" fontAlgn="auto">
              <a:spcBef>
                <a:spcPts val="0"/>
              </a:spcBef>
              <a:spcAft>
                <a:spcPts val="0"/>
              </a:spcAft>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fontAlgn="auto">
              <a:spcBef>
                <a:spcPts val="0"/>
              </a:spcBef>
              <a:spcAft>
                <a:spcPts val="0"/>
              </a:spcAft>
              <a:buFont typeface="Arial" pitchFamily="34" charset="0"/>
              <a:buChar char="•"/>
            </a:pPr>
            <a:endParaRPr lang="en-US" dirty="0"/>
          </a:p>
          <a:p>
            <a:pPr marL="179525" indent="-179525" fontAlgn="auto">
              <a:spcBef>
                <a:spcPts val="0"/>
              </a:spcBef>
              <a:spcAft>
                <a:spcPts val="0"/>
              </a:spcAft>
              <a:buFont typeface="Arial" pitchFamily="34" charset="0"/>
              <a:buChar char="•"/>
            </a:pPr>
            <a:r>
              <a:rPr lang="en-US" dirty="0"/>
              <a:t>SSD interfaces that external people use. For use to make changes we have to make sure we do not break the drives. </a:t>
            </a:r>
          </a:p>
          <a:p>
            <a:pPr marL="179525" indent="-179525" fontAlgn="auto">
              <a:spcBef>
                <a:spcPts val="0"/>
              </a:spcBef>
              <a:spcAft>
                <a:spcPts val="0"/>
              </a:spcAft>
              <a:buFont typeface="Arial" pitchFamily="34" charset="0"/>
              <a:buChar char="•"/>
            </a:pPr>
            <a:endParaRPr lang="en-US" dirty="0"/>
          </a:p>
          <a:p>
            <a:pPr marL="179525" indent="-179525" fontAlgn="auto">
              <a:spcBef>
                <a:spcPts val="0"/>
              </a:spcBef>
              <a:spcAft>
                <a:spcPts val="0"/>
              </a:spcAft>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8" y="4971472"/>
            <a:ext cx="6036975" cy="503777"/>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389" y="5029470"/>
            <a:ext cx="5995166" cy="772239"/>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699961"/>
            <a:ext cx="5852160" cy="629663"/>
          </a:xfrm>
          <a:prstGeom prst="rect">
            <a:avLst/>
          </a:prstGeom>
          <a:no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67548"/>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19771"/>
            <a:ext cx="5852160" cy="1123829"/>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5968"/>
            <a:ext cx="6113944"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940830"/>
            <a:ext cx="5982208" cy="545569"/>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6"/>
            <a:ext cx="5982208" cy="1080512"/>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934308"/>
            <a:ext cx="5982208"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98256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504497" y="4906022"/>
            <a:ext cx="6518787" cy="364586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a:t>As we make engineering decisions, we need to constantly consider impacts regarding: </a:t>
            </a:r>
          </a:p>
          <a:p>
            <a:pPr fontAlgn="auto">
              <a:spcBef>
                <a:spcPts val="0"/>
              </a:spcBef>
              <a:spcAft>
                <a:spcPts val="0"/>
              </a:spcAft>
            </a:pPr>
            <a:endParaRPr lang="en-US"/>
          </a:p>
          <a:p>
            <a:pPr marL="658259" lvl="1" indent="-179525" fontAlgn="auto">
              <a:spcBef>
                <a:spcPts val="0"/>
              </a:spcBef>
              <a:spcAft>
                <a:spcPts val="0"/>
              </a:spcAft>
              <a:buFont typeface="Arial" pitchFamily="34" charset="0"/>
              <a:buChar char="•"/>
            </a:pPr>
            <a:r>
              <a:rPr lang="en-US"/>
              <a:t>Team Skills</a:t>
            </a:r>
          </a:p>
          <a:p>
            <a:pPr marL="658259" lvl="1" indent="-179525" fontAlgn="auto">
              <a:spcBef>
                <a:spcPts val="0"/>
              </a:spcBef>
              <a:spcAft>
                <a:spcPts val="0"/>
              </a:spcAft>
              <a:buFont typeface="Arial" pitchFamily="34" charset="0"/>
              <a:buChar char="•"/>
            </a:pPr>
            <a:r>
              <a:rPr lang="en-US"/>
              <a:t>Process &amp; Measurements</a:t>
            </a:r>
          </a:p>
          <a:p>
            <a:pPr marL="658259" lvl="1" indent="-179525" fontAlgn="auto">
              <a:spcBef>
                <a:spcPts val="0"/>
              </a:spcBef>
              <a:spcAft>
                <a:spcPts val="0"/>
              </a:spcAft>
              <a:buFont typeface="Arial" pitchFamily="34" charset="0"/>
              <a:buChar char="•"/>
            </a:pPr>
            <a:r>
              <a:rPr lang="en-US"/>
              <a:t>Architecture &amp; Engineering</a:t>
            </a:r>
            <a:endParaRPr lang="en-US" dirty="0"/>
          </a:p>
        </p:txBody>
      </p:sp>
    </p:spTree>
    <p:extLst>
      <p:ext uri="{BB962C8B-B14F-4D97-AF65-F5344CB8AC3E}">
        <p14:creationId xmlns:p14="http://schemas.microsoft.com/office/powerpoint/2010/main" val="2032241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772762"/>
            <a:ext cx="5851525" cy="4319587"/>
          </a:xfrm>
          <a:prstGeom prst="rect">
            <a:avLst/>
          </a:prstGeom>
        </p:spPr>
        <p:txBody>
          <a:bodyPr/>
          <a:lstStyle/>
          <a:p>
            <a:r>
              <a:rPr lang="en-US" dirty="0"/>
              <a:t>https://www.scruminc.com/complexity-changes-leadership/</a:t>
            </a:r>
          </a:p>
        </p:txBody>
      </p:sp>
    </p:spTree>
    <p:extLst>
      <p:ext uri="{BB962C8B-B14F-4D97-AF65-F5344CB8AC3E}">
        <p14:creationId xmlns:p14="http://schemas.microsoft.com/office/powerpoint/2010/main" val="950501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81939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710764"/>
            <a:ext cx="6000786" cy="299529"/>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08485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54852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567265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23851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83013"/>
            <a:ext cx="5852160" cy="749510"/>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31838" y="4781612"/>
            <a:ext cx="5984272" cy="689029"/>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5"/>
            <a:ext cx="6000786" cy="1614470"/>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483079" y="4865298"/>
            <a:ext cx="6366295" cy="4335852"/>
          </a:xfrm>
          <a:prstGeom prst="rect">
            <a:avLst/>
          </a:prstGeom>
          <a:solidFill>
            <a:schemeClr val="bg1"/>
          </a:solidFill>
        </p:spPr>
        <p:txBody>
          <a:bodyPr lIns="91429" tIns="45714" rIns="91429" bIns="45714"/>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b="1" dirty="0" err="1"/>
              <a:t>Microservices</a:t>
            </a:r>
            <a:r>
              <a:rPr lang="en-US" b="1" dirty="0"/>
              <a:t> is defined as a loosely-coupled, service-oriented architecture with bounded context</a:t>
            </a:r>
            <a:r>
              <a:rPr lang="en-US" dirty="0"/>
              <a:t>. It allows updates without needing to understand how everything else works. Services are built across organizations, and ownership stays in one place. </a:t>
            </a:r>
            <a:r>
              <a:rPr lang="en-US" dirty="0" err="1"/>
              <a:t>Microservices</a:t>
            </a:r>
            <a:r>
              <a:rPr lang="en-US" dirty="0"/>
              <a:t>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4799" y="4912454"/>
            <a:ext cx="6000786" cy="1598705"/>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5"/>
            <a:ext cx="6000786" cy="1614470"/>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1661767"/>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984590" cy="121870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984590" cy="123447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82551"/>
            <a:ext cx="6016121" cy="123447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6000356" cy="1155642"/>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30793"/>
            <a:ext cx="5968825"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5170478"/>
            <a:ext cx="6130834" cy="3406022"/>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0621" y="5055615"/>
            <a:ext cx="6148550"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4855" y="5055615"/>
            <a:ext cx="6069724"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9411" y="5055615"/>
            <a:ext cx="6089758"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055615"/>
            <a:ext cx="6052842"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055615"/>
            <a:ext cx="6052842"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4793676"/>
            <a:ext cx="6180083"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67548"/>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67548"/>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5027156"/>
            <a:ext cx="5852160" cy="585367"/>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728158"/>
            <a:ext cx="5851525" cy="4319587"/>
          </a:xfrm>
          <a:prstGeom prst="rect">
            <a:avLst/>
          </a:prstGeom>
        </p:spPr>
        <p:txBody>
          <a:bodyPr/>
          <a:lstStyle/>
          <a:p>
            <a:r>
              <a:rPr lang="en-US" dirty="0"/>
              <a:t>https://martinfowler.com/bliki/CircuitBreaker.html</a:t>
            </a:r>
          </a:p>
        </p:txBody>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1"/>
            <a:ext cx="6018039" cy="815138"/>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2734" y="4992392"/>
            <a:ext cx="6064905" cy="635897"/>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93056"/>
            <a:ext cx="6021311" cy="556406"/>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7500" y="4983654"/>
            <a:ext cx="6131669" cy="644635"/>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t="90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FA79E-6F27-4D8C-B145-0737D30A9038}"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cloud.google.com/free/" TargetMode="External"/><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cloud.google.com/sdk/"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hyperlink" Target="https://github.com/shekhar2010us/microservices_kubernetes_docker/blob/master/kubernetes_setup.md"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4.xml"/><Relationship Id="rId1" Type="http://schemas.openxmlformats.org/officeDocument/2006/relationships/slideLayout" Target="../slideLayouts/slideLayout14.xml"/><Relationship Id="rId5"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 Id="rId4" Type="http://schemas.openxmlformats.org/officeDocument/2006/relationships/image" Target="../media/image94.png"/></Relationships>
</file>

<file path=ppt/slides/_rels/slide1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3.xml"/><Relationship Id="rId1" Type="http://schemas.openxmlformats.org/officeDocument/2006/relationships/slideLayout" Target="../slideLayouts/slideLayout14.xml"/><Relationship Id="rId5" Type="http://schemas.openxmlformats.org/officeDocument/2006/relationships/image" Target="../media/image101.png"/><Relationship Id="rId4" Type="http://schemas.openxmlformats.org/officeDocument/2006/relationships/image" Target="../media/image100.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6.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7.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6.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4.xml"/><Relationship Id="rId1" Type="http://schemas.openxmlformats.org/officeDocument/2006/relationships/slideLayout" Target="../slideLayouts/slideLayout14.xml"/><Relationship Id="rId4" Type="http://schemas.openxmlformats.org/officeDocument/2006/relationships/image" Target="../media/image121.png"/></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5.xml"/><Relationship Id="rId1" Type="http://schemas.openxmlformats.org/officeDocument/2006/relationships/slideLayout" Target="../slideLayouts/slideLayout14.xml"/><Relationship Id="rId4" Type="http://schemas.openxmlformats.org/officeDocument/2006/relationships/image" Target="../media/image122.png"/></Relationships>
</file>

<file path=ppt/slides/_rel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6.xml"/><Relationship Id="rId1" Type="http://schemas.openxmlformats.org/officeDocument/2006/relationships/slideLayout" Target="../slideLayouts/slideLayout14.xml"/><Relationship Id="rId4" Type="http://schemas.openxmlformats.org/officeDocument/2006/relationships/image" Target="../media/image123.png"/></Relationships>
</file>

<file path=ppt/slides/_rels/slide197.xml.rels><?xml version="1.0" encoding="UTF-8" standalone="yes"?>
<Relationships xmlns="http://schemas.openxmlformats.org/package/2006/relationships"><Relationship Id="rId3" Type="http://schemas.openxmlformats.org/officeDocument/2006/relationships/hyperlink" Target="https://github.com/shekhar2010us/microservices_monolithic_docker/blob/master/README.md" TargetMode="External"/><Relationship Id="rId2" Type="http://schemas.openxmlformats.org/officeDocument/2006/relationships/notesSlide" Target="../notesSlides/notesSlide197.xml"/><Relationship Id="rId1" Type="http://schemas.openxmlformats.org/officeDocument/2006/relationships/slideLayout" Target="../slideLayouts/slideLayout14.xml"/><Relationship Id="rId4" Type="http://schemas.openxmlformats.org/officeDocument/2006/relationships/image" Target="../media/image124.png"/></Relationships>
</file>

<file path=ppt/slides/_rel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_notes.md" TargetMode="External"/><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2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16.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236.xml"/><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237.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49.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hyperlink" Target="https://istio.i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7.xml"/><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58.xml"/><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5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4.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itrevolution.com/conways-law/"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shekhar2010us/microservices_monolithic_docker"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hyperlink" Target="https://github.com/shekhar2010us/microservices_monolithic_docker/blob/master/README.md" TargetMode="Externa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shekhar2010us/microservices_monolithic_docker/blob/master/setup_notes.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581400"/>
            <a:ext cx="8153400" cy="2387600"/>
          </a:xfrm>
        </p:spPr>
        <p:txBody>
          <a:bodyPr>
            <a:normAutofit/>
          </a:bodyPr>
          <a:lstStyle/>
          <a:p>
            <a:pPr algn="l"/>
            <a:r>
              <a:rPr lang="en-US" dirty="0" err="1"/>
              <a:t>Microservices</a:t>
            </a:r>
            <a:br>
              <a:rPr lang="en-US" dirty="0"/>
            </a:br>
            <a:r>
              <a:rPr lang="en-US" dirty="0"/>
              <a:t>Engineering Boot Camp</a:t>
            </a:r>
          </a:p>
        </p:txBody>
      </p:sp>
      <p:sp>
        <p:nvSpPr>
          <p:cNvPr id="3" name="Subtitle 2"/>
          <p:cNvSpPr>
            <a:spLocks noGrp="1"/>
          </p:cNvSpPr>
          <p:nvPr>
            <p:ph type="subTitle" idx="1"/>
          </p:nvPr>
        </p:nvSpPr>
        <p:spPr>
          <a:xfrm>
            <a:off x="2057400" y="6019800"/>
            <a:ext cx="6858000" cy="720725"/>
          </a:xfrm>
        </p:spPr>
        <p:txBody>
          <a:bodyPr>
            <a:normAutofit fontScale="92500" lnSpcReduction="10000"/>
          </a:bodyPr>
          <a:lstStyle/>
          <a:p>
            <a:endParaRPr lang="en-US" dirty="0"/>
          </a:p>
          <a:p>
            <a:pPr algn="r"/>
            <a:r>
              <a:rPr lang="en-US" dirty="0"/>
              <a:t>64600M_3.0_2018</a:t>
            </a:r>
          </a:p>
        </p:txBody>
      </p:sp>
      <p:pic>
        <p:nvPicPr>
          <p:cNvPr id="4" name="Shape 106"/>
          <p:cNvPicPr preferRelativeResize="0"/>
          <p:nvPr/>
        </p:nvPicPr>
        <p:blipFill rotWithShape="1">
          <a:blip r:embed="rId3">
            <a:alphaModFix/>
          </a:blip>
          <a:srcRect/>
          <a:stretch/>
        </p:blipFill>
        <p:spPr>
          <a:xfrm>
            <a:off x="4953000" y="685800"/>
            <a:ext cx="4038600" cy="2648711"/>
          </a:xfrm>
          <a:prstGeom prst="rect">
            <a:avLst/>
          </a:prstGeom>
          <a:noFill/>
          <a:ln>
            <a:noFill/>
          </a:ln>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4709879" cy="4013385"/>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5300" y="297817"/>
            <a:ext cx="7886700" cy="776291"/>
          </a:xfrm>
        </p:spPr>
        <p:txBody>
          <a:bodyPr>
            <a:normAutofit fontScale="90000"/>
          </a:bodyPr>
          <a:lstStyle/>
          <a:p>
            <a:r>
              <a:rPr lang="en-US" dirty="0"/>
              <a:t>DevOps Foundation</a:t>
            </a:r>
            <a:br>
              <a:rPr lang="en-US" dirty="0"/>
            </a:br>
            <a:r>
              <a:rPr lang="en-US" dirty="0"/>
              <a:t>- Toyota Production System</a:t>
            </a:r>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381000" y="2133600"/>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3200401" cy="3323987"/>
          </a:xfrm>
          <a:prstGeom prst="rect">
            <a:avLst/>
          </a:prstGeom>
          <a:noFill/>
        </p:spPr>
        <p:txBody>
          <a:bodyPr wrap="square" rtlCol="0">
            <a:spAutoFit/>
          </a:bodyPr>
          <a:lstStyle/>
          <a:p>
            <a:r>
              <a:rPr lang="en-US" sz="1400" b="1" dirty="0"/>
              <a:t>Distributed Tracing</a:t>
            </a:r>
          </a:p>
          <a:p>
            <a:pPr marL="285750" indent="-285750">
              <a:buFont typeface="Arial" charset="0"/>
              <a:buChar char="•"/>
            </a:pPr>
            <a:r>
              <a:rPr lang="en-US" sz="1400" dirty="0"/>
              <a:t>It becomes quite important to understand what broke and why</a:t>
            </a:r>
          </a:p>
          <a:p>
            <a:pPr marL="285750" indent="-285750">
              <a:buFont typeface="Arial" charset="0"/>
              <a:buChar char="•"/>
            </a:pPr>
            <a:endParaRPr lang="en-US" sz="1400" dirty="0"/>
          </a:p>
          <a:p>
            <a:r>
              <a:rPr lang="en-US" sz="1400" dirty="0"/>
              <a:t>Common Distributed Tracing functionality</a:t>
            </a:r>
          </a:p>
          <a:p>
            <a:pPr marL="285750" indent="-285750">
              <a:buFont typeface="Arial" charset="0"/>
              <a:buChar char="•"/>
            </a:pPr>
            <a:r>
              <a:rPr lang="en-US" sz="1400" dirty="0"/>
              <a:t>Assign each external request a unique ID</a:t>
            </a:r>
          </a:p>
          <a:p>
            <a:pPr marL="285750" indent="-285750">
              <a:buFont typeface="Arial" charset="0"/>
              <a:buChar char="•"/>
            </a:pPr>
            <a:r>
              <a:rPr lang="en-US" sz="1400" dirty="0"/>
              <a:t>Pass ID to all services involved with handling the request</a:t>
            </a:r>
          </a:p>
          <a:p>
            <a:pPr marL="285750" indent="-285750">
              <a:buFont typeface="Arial" charset="0"/>
              <a:buChar char="•"/>
            </a:pPr>
            <a:r>
              <a:rPr lang="en-US" sz="1400" dirty="0"/>
              <a:t>Include id in all log messages</a:t>
            </a:r>
          </a:p>
          <a:p>
            <a:pPr marL="285750" indent="-285750">
              <a:buFont typeface="Arial" charset="0"/>
              <a:buChar char="•"/>
            </a:pPr>
            <a:r>
              <a:rPr lang="en-US" sz="1400" dirty="0"/>
              <a:t>Record information (start/end time) about requests and operations performed</a:t>
            </a:r>
          </a:p>
          <a:p>
            <a:pPr marL="285750" indent="-285750">
              <a:buFont typeface="Arial" charset="0"/>
              <a:buChar char="•"/>
            </a:pP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375446"/>
            <a:ext cx="2984120" cy="1815882"/>
          </a:xfrm>
          <a:prstGeom prst="rect">
            <a:avLst/>
          </a:prstGeom>
          <a:noFill/>
        </p:spPr>
        <p:txBody>
          <a:bodyPr wrap="square" rtlCol="0">
            <a:spAutoFit/>
          </a:bodyPr>
          <a:lstStyle/>
          <a:p>
            <a:r>
              <a:rPr lang="en-US" sz="1400" b="1" dirty="0"/>
              <a:t>Exception Tracking</a:t>
            </a:r>
          </a:p>
          <a:p>
            <a:pPr marL="285750" indent="-285750">
              <a:buFont typeface="Arial" charset="0"/>
              <a:buChar char="•"/>
            </a:pPr>
            <a:r>
              <a:rPr lang="en-US" sz="1400" dirty="0"/>
              <a:t>It is crucial to save errors and the corresponding stack trace</a:t>
            </a:r>
          </a:p>
          <a:p>
            <a:pPr marL="285750" indent="-285750">
              <a:buFont typeface="Arial" charset="0"/>
              <a:buChar char="•"/>
            </a:pPr>
            <a:r>
              <a:rPr lang="en-US" sz="1400" dirty="0"/>
              <a:t>Ideally, exceptions are de-duplicated and recorded for further aggregation and investigation</a:t>
            </a:r>
          </a:p>
          <a:p>
            <a:pPr marL="285750" indent="-285750">
              <a:buFont typeface="Arial" charset="0"/>
              <a:buChar char="•"/>
            </a:pPr>
            <a:endParaRPr lang="en-US" sz="1400" dirty="0"/>
          </a:p>
        </p:txBody>
      </p:sp>
      <p:sp>
        <p:nvSpPr>
          <p:cNvPr id="8" name="TextBox 7"/>
          <p:cNvSpPr txBox="1"/>
          <p:nvPr/>
        </p:nvSpPr>
        <p:spPr>
          <a:xfrm>
            <a:off x="6184901" y="1524001"/>
            <a:ext cx="2984120" cy="1815882"/>
          </a:xfrm>
          <a:prstGeom prst="rect">
            <a:avLst/>
          </a:prstGeom>
          <a:noFill/>
        </p:spPr>
        <p:txBody>
          <a:bodyPr wrap="square" rtlCol="0">
            <a:spAutoFit/>
          </a:bodyPr>
          <a:lstStyle/>
          <a:p>
            <a:r>
              <a:rPr lang="en-US" sz="1400" dirty="0"/>
              <a:t>Log deployments and changes</a:t>
            </a:r>
          </a:p>
          <a:p>
            <a:pPr marL="285750" indent="-285750">
              <a:buFont typeface="Arial" charset="0"/>
              <a:buChar char="•"/>
            </a:pPr>
            <a:r>
              <a:rPr lang="en-US" sz="1400" dirty="0"/>
              <a:t>Track changes as they are opportunities for failure</a:t>
            </a:r>
          </a:p>
          <a:p>
            <a:pPr marL="285750" indent="-285750">
              <a:buFont typeface="Arial" charset="0"/>
              <a:buChar char="•"/>
            </a:pPr>
            <a:r>
              <a:rPr lang="en-US" sz="1400" dirty="0"/>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t>*Etsy graphing error rates against new code deployments</a:t>
            </a:r>
          </a:p>
          <a:p>
            <a:pPr marL="285750" indent="-285750">
              <a:buFont typeface="Arial" charset="0"/>
              <a:buChar char="•"/>
            </a:pPr>
            <a:endParaRPr lang="en-US" sz="1400" dirty="0"/>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0" y="1375446"/>
            <a:ext cx="2984120" cy="3323987"/>
          </a:xfrm>
          <a:prstGeom prst="rect">
            <a:avLst/>
          </a:prstGeom>
          <a:noFill/>
        </p:spPr>
        <p:txBody>
          <a:bodyPr wrap="square" rtlCol="0">
            <a:spAutoFit/>
          </a:bodyPr>
          <a:lstStyle/>
          <a:p>
            <a:r>
              <a:rPr lang="en-US" sz="1400" b="1" dirty="0"/>
              <a:t>Log Aggregation</a:t>
            </a:r>
          </a:p>
          <a:p>
            <a:pPr marL="285750" indent="-285750">
              <a:buFont typeface="Arial" charset="0"/>
              <a:buChar char="•"/>
            </a:pPr>
            <a:r>
              <a:rPr lang="en-US" sz="1400" dirty="0"/>
              <a:t>Requests span multiple instances over multiple machines. It is important to gather information in a standardized format</a:t>
            </a:r>
          </a:p>
          <a:p>
            <a:pPr marL="285750" indent="-285750">
              <a:buFont typeface="Arial" charset="0"/>
              <a:buChar char="•"/>
            </a:pPr>
            <a:r>
              <a:rPr lang="en-US" sz="1400" dirty="0"/>
              <a:t>Log files contain errors, warnings, and debug information</a:t>
            </a:r>
          </a:p>
          <a:p>
            <a:pPr marL="285750" indent="-285750">
              <a:buFont typeface="Arial" charset="0"/>
              <a:buChar char="•"/>
            </a:pPr>
            <a:r>
              <a:rPr lang="en-US" sz="1400" dirty="0"/>
              <a:t>It is important to aggregate, search and analyze such logs</a:t>
            </a:r>
          </a:p>
          <a:p>
            <a:pPr marL="285750" indent="-285750">
              <a:buFont typeface="Arial" charset="0"/>
              <a:buChar char="•"/>
            </a:pPr>
            <a:r>
              <a:rPr lang="en-US" sz="1400" dirty="0"/>
              <a:t>Popular solutions for this include the ELK stack (Elastic Search, </a:t>
            </a:r>
            <a:r>
              <a:rPr lang="en-US" sz="1400" dirty="0" err="1"/>
              <a:t>Logstash</a:t>
            </a:r>
            <a:r>
              <a:rPr lang="en-US" sz="1400" dirty="0"/>
              <a:t> and </a:t>
            </a:r>
            <a:r>
              <a:rPr lang="en-US" sz="1400" dirty="0" err="1"/>
              <a:t>Kibana</a:t>
            </a:r>
            <a:r>
              <a:rPr lang="en-US" sz="1400" dirty="0"/>
              <a:t>) and AWS Cloud Watch</a:t>
            </a:r>
          </a:p>
        </p:txBody>
      </p:sp>
      <p:sp>
        <p:nvSpPr>
          <p:cNvPr id="8" name="TextBox 7"/>
          <p:cNvSpPr txBox="1"/>
          <p:nvPr/>
        </p:nvSpPr>
        <p:spPr>
          <a:xfrm>
            <a:off x="6184901" y="1524001"/>
            <a:ext cx="2984120" cy="2246769"/>
          </a:xfrm>
          <a:prstGeom prst="rect">
            <a:avLst/>
          </a:prstGeom>
          <a:noFill/>
        </p:spPr>
        <p:txBody>
          <a:bodyPr wrap="square" rtlCol="0">
            <a:spAutoFit/>
          </a:bodyPr>
          <a:lstStyle/>
          <a:p>
            <a:r>
              <a:rPr lang="en-US" sz="1400" b="1" dirty="0"/>
              <a:t>Audit Logging</a:t>
            </a:r>
          </a:p>
          <a:p>
            <a:pPr marL="285750" indent="-285750">
              <a:buFont typeface="Arial" charset="0"/>
              <a:buChar char="•"/>
            </a:pPr>
            <a:r>
              <a:rPr lang="en-US" sz="1400" dirty="0"/>
              <a:t>It is vital to know actions a user has performed.</a:t>
            </a:r>
          </a:p>
          <a:p>
            <a:pPr marL="285750" indent="-285750">
              <a:buFont typeface="Arial" charset="0"/>
              <a:buChar char="•"/>
            </a:pPr>
            <a:r>
              <a:rPr lang="en-US" sz="1400" dirty="0"/>
              <a:t>For security and compliance, this is often a must have</a:t>
            </a:r>
          </a:p>
          <a:p>
            <a:pPr marL="285750" indent="-285750">
              <a:buFont typeface="Arial" charset="0"/>
              <a:buChar char="•"/>
            </a:pPr>
            <a:r>
              <a:rPr lang="en-US" sz="1400" dirty="0"/>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b="0" dirty="0"/>
              <a:t>Log output as a set of JSON key/value pairs instead of pure text</a:t>
            </a:r>
          </a:p>
          <a:p>
            <a:r>
              <a:rPr lang="en-US" sz="2400" b="0" dirty="0"/>
              <a:t>Easier for computer to test and aggregate</a:t>
            </a:r>
          </a:p>
          <a:p>
            <a:r>
              <a:rPr lang="en-US" sz="2400" b="0" dirty="0"/>
              <a:t>Easier to make rules and query</a:t>
            </a:r>
          </a:p>
          <a:p>
            <a:r>
              <a:rPr lang="en-US" sz="2400" b="0" dirty="0"/>
              <a:t>Comprehensive</a:t>
            </a:r>
            <a:endParaRPr lang="en-US" sz="2000" b="0" dirty="0"/>
          </a:p>
          <a:p>
            <a:pPr lvl="1"/>
            <a:endParaRPr lang="en-US" sz="2000" b="0" dirty="0"/>
          </a:p>
          <a:p>
            <a:endParaRPr lang="en-US" sz="2400" b="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Do this:</a:t>
            </a:r>
          </a:p>
          <a:p>
            <a:pPr lvl="1">
              <a:spcAft>
                <a:spcPts val="0"/>
              </a:spcAft>
            </a:pPr>
            <a:r>
              <a:rPr lang="en-US" sz="2000" b="0" dirty="0"/>
              <a:t>“Timestamp: 2017-09-01 1:25”, ”caller”:”main.go:5”, “transport”:”HTTP”,”addr”:”8080”</a:t>
            </a:r>
          </a:p>
          <a:p>
            <a:pPr>
              <a:spcAft>
                <a:spcPts val="0"/>
              </a:spcAft>
            </a:pPr>
            <a:r>
              <a:rPr lang="en-US" sz="2400" b="0" dirty="0"/>
              <a:t>Not this</a:t>
            </a:r>
          </a:p>
          <a:p>
            <a:pPr lvl="1">
              <a:spcAft>
                <a:spcPts val="0"/>
              </a:spcAft>
            </a:pPr>
            <a:r>
              <a:rPr lang="en-US" sz="2000" b="0" dirty="0"/>
              <a:t>“2017-09-01 1:25 </a:t>
            </a:r>
            <a:r>
              <a:rPr lang="en-US" sz="2000" b="0" dirty="0" err="1"/>
              <a:t>main.go</a:t>
            </a:r>
            <a:r>
              <a:rPr lang="en-US" sz="2000" b="0" dirty="0"/>
              <a:t> 5 HTTP 8080”</a:t>
            </a:r>
          </a:p>
          <a:p>
            <a:pPr lvl="1">
              <a:spcAft>
                <a:spcPts val="0"/>
              </a:spcAft>
            </a:pPr>
            <a:endParaRPr lang="en-US" sz="2000" b="0" dirty="0"/>
          </a:p>
          <a:p>
            <a:pPr>
              <a:spcAft>
                <a:spcPts val="0"/>
              </a:spcAft>
            </a:pPr>
            <a:endParaRPr lang="en-US" sz="24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r>
              <a:rPr lang="en-US" sz="2000" b="1" dirty="0"/>
              <a:t>Service Integration Contract Tests</a:t>
            </a:r>
            <a:endParaRPr lang="en-US" sz="2000" dirty="0"/>
          </a:p>
          <a:p>
            <a:pPr marL="285750" indent="-285750">
              <a:buFont typeface="Arial" charset="0"/>
              <a:buChar char="•"/>
            </a:pPr>
            <a:endParaRPr lang="en-US" sz="2000" dirty="0"/>
          </a:p>
          <a:p>
            <a:pPr marL="285750" indent="-285750">
              <a:buFont typeface="Arial" charset="0"/>
              <a:buChar char="•"/>
            </a:pPr>
            <a:r>
              <a:rPr lang="en-US" sz="2000" dirty="0"/>
              <a:t>End-to-end testing is slow and expensive</a:t>
            </a:r>
          </a:p>
          <a:p>
            <a:pPr marL="285750" indent="-285750">
              <a:buFont typeface="Arial" charset="0"/>
              <a:buChar char="•"/>
            </a:pPr>
            <a:r>
              <a:rPr lang="en-US" sz="2000" dirty="0"/>
              <a:t>Test the APIs (functionality) provided by services</a:t>
            </a:r>
          </a:p>
          <a:p>
            <a:r>
              <a:rPr lang="en-US" sz="2000" dirty="0"/>
              <a:t> </a:t>
            </a:r>
          </a:p>
          <a:p>
            <a:pPr marL="285750" indent="-285750">
              <a:buFont typeface="Arial" charset="0"/>
              <a:buChar char="•"/>
            </a:pPr>
            <a:r>
              <a:rPr lang="en-US" sz="2000" b="1" dirty="0"/>
              <a:t>Black box testing</a:t>
            </a:r>
          </a:p>
        </p:txBody>
      </p:sp>
      <p:sp>
        <p:nvSpPr>
          <p:cNvPr id="7" name="TextBox 6"/>
          <p:cNvSpPr txBox="1"/>
          <p:nvPr/>
        </p:nvSpPr>
        <p:spPr>
          <a:xfrm>
            <a:off x="5791200" y="1541702"/>
            <a:ext cx="2984120" cy="3785652"/>
          </a:xfrm>
          <a:prstGeom prst="rect">
            <a:avLst/>
          </a:prstGeom>
          <a:noFill/>
        </p:spPr>
        <p:txBody>
          <a:bodyPr wrap="square" rtlCol="0">
            <a:spAutoFit/>
          </a:bodyPr>
          <a:lstStyle/>
          <a:p>
            <a:r>
              <a:rPr lang="en-US" sz="2000" b="1" dirty="0"/>
              <a:t>Service Component Tests</a:t>
            </a:r>
          </a:p>
          <a:p>
            <a:pPr marL="285750" indent="-285750">
              <a:buFont typeface="Arial" charset="0"/>
              <a:buChar char="•"/>
            </a:pPr>
            <a:endParaRPr lang="en-US" sz="2000" dirty="0"/>
          </a:p>
          <a:p>
            <a:pPr marL="285750" indent="-285750">
              <a:buFont typeface="Arial" charset="0"/>
              <a:buChar char="•"/>
            </a:pPr>
            <a:r>
              <a:rPr lang="en-US" sz="2000" dirty="0"/>
              <a:t>Test the components of the service</a:t>
            </a:r>
          </a:p>
          <a:p>
            <a:pPr marL="285750" indent="-285750">
              <a:buFont typeface="Arial" charset="0"/>
              <a:buChar char="•"/>
            </a:pPr>
            <a:r>
              <a:rPr lang="en-US" sz="2000" dirty="0"/>
              <a:t>A test suite that tests a service in isolation using test doubles for any services that it invokes.</a:t>
            </a:r>
          </a:p>
          <a:p>
            <a:endParaRPr lang="en-US" sz="2000" b="1" dirty="0"/>
          </a:p>
          <a:p>
            <a:pPr marL="285750" indent="-285750">
              <a:buFont typeface="Arial" charset="0"/>
              <a:buChar char="•"/>
            </a:pPr>
            <a:r>
              <a:rPr lang="en-US" sz="2000" b="1" dirty="0"/>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Font typeface="Arial" panose="020B0604020202020204" pitchFamily="34" charset="0"/>
              <a:buChar char="•"/>
            </a:pPr>
            <a:r>
              <a:rPr lang="en-US" sz="1600" b="0" dirty="0"/>
              <a:t>Code Complexity – recommend about 20 lines per method </a:t>
            </a:r>
          </a:p>
          <a:p>
            <a:pPr marL="342900" lvl="1" indent="-342900">
              <a:buFont typeface="Arial" panose="020B0604020202020204" pitchFamily="34" charset="0"/>
              <a:buChar char="•"/>
            </a:pPr>
            <a:r>
              <a:rPr lang="en-US" sz="1600" b="0" dirty="0"/>
              <a:t>Cyclomatic Complexity (# of linearly independent paths) – recommend keep it low</a:t>
            </a:r>
          </a:p>
          <a:p>
            <a:pPr marL="342900" lvl="1" indent="-342900">
              <a:buFont typeface="Arial" panose="020B0604020202020204" pitchFamily="34" charset="0"/>
              <a:buChar char="•"/>
            </a:pPr>
            <a:r>
              <a:rPr lang="en-US" sz="1600" b="0" dirty="0"/>
              <a:t>Coupling (measure of how many classes a single class uses), keep it low</a:t>
            </a:r>
          </a:p>
          <a:p>
            <a:pPr marL="342900" lvl="1" indent="-3429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450" indent="-171450">
              <a:spcBef>
                <a:spcPts val="600"/>
              </a:spcBef>
              <a:buFont typeface="Arial" charset="0"/>
              <a:buChar char="•"/>
            </a:pPr>
            <a:r>
              <a:rPr lang="en-US" sz="1400" dirty="0">
                <a:solidFill>
                  <a:schemeClr val="tx1"/>
                </a:solidFill>
              </a:rPr>
              <a:t>At 2 different tasks or projects, an engineer is losing 20% of their time to overhead. At 3 overhead jumps to 40%.</a:t>
            </a:r>
          </a:p>
          <a:p>
            <a:pPr marL="171450" indent="-171450">
              <a:spcBef>
                <a:spcPts val="600"/>
              </a:spcBef>
              <a:buFont typeface="Arial" charset="0"/>
              <a:buChar char="•"/>
            </a:pPr>
            <a:r>
              <a:rPr lang="en-US" sz="1400" dirty="0">
                <a:solidFill>
                  <a:schemeClr val="tx1"/>
                </a:solidFill>
              </a:rPr>
              <a:t>Any value over 3 results in losing the majority of a resource’s time to overhead and context switching</a:t>
            </a:r>
          </a:p>
          <a:p>
            <a:pPr marL="171450" indent="-171450">
              <a:spcBef>
                <a:spcPts val="600"/>
              </a:spcBef>
              <a:buFont typeface="Arial" charset="0"/>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lstStyle/>
          <a:p>
            <a:r>
              <a:rPr lang="en-US" sz="2400"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t>Code Velocity</a:t>
            </a:r>
          </a:p>
          <a:p>
            <a:pPr marL="285750" lvl="1" indent="-285750">
              <a:buFont typeface="Arial" charset="0"/>
              <a:buChar char="•"/>
            </a:pPr>
            <a:r>
              <a:rPr lang="en-US" sz="1600" dirty="0"/>
              <a:t>Lead (Cycle) time &lt;= 6 weeks</a:t>
            </a:r>
          </a:p>
          <a:p>
            <a:pPr marL="285750" lvl="1" indent="-285750">
              <a:buFont typeface="Arial" charset="0"/>
              <a:buChar char="•"/>
            </a:pPr>
            <a:r>
              <a:rPr lang="en-US" sz="1600" dirty="0"/>
              <a:t>Deployments per month &gt;= 2</a:t>
            </a:r>
          </a:p>
          <a:p>
            <a:pPr marL="285750" lvl="1" indent="-285750">
              <a:buFont typeface="Arial" charset="0"/>
              <a:buChar char="•"/>
            </a:pPr>
            <a:endParaRPr lang="en-US" sz="1600" dirty="0"/>
          </a:p>
          <a:p>
            <a:r>
              <a:rPr lang="en-US" sz="1600" dirty="0"/>
              <a:t>Code Stability</a:t>
            </a:r>
          </a:p>
          <a:p>
            <a:pPr marL="285750" lvl="1" indent="-285750">
              <a:buFont typeface="Arial" charset="0"/>
              <a:buChar char="•"/>
            </a:pPr>
            <a:r>
              <a:rPr lang="en-US" sz="1600" dirty="0"/>
              <a:t>Uptime &gt;= 99.9 %</a:t>
            </a:r>
          </a:p>
          <a:p>
            <a:pPr marL="285750" lvl="1" indent="-285750">
              <a:buFont typeface="Arial" charset="0"/>
              <a:buChar char="•"/>
            </a:pPr>
            <a:r>
              <a:rPr lang="en-US" sz="1600" dirty="0"/>
              <a:t>Mean Time To Recovery &lt;= 4 hours</a:t>
            </a:r>
          </a:p>
          <a:p>
            <a:pPr marL="285750" lvl="1" indent="-285750">
              <a:buFont typeface="Arial" charset="0"/>
              <a:buChar char="•"/>
            </a:pPr>
            <a:endParaRPr lang="en-US" sz="1600" dirty="0"/>
          </a:p>
          <a:p>
            <a:pPr marL="0" lvl="1"/>
            <a:r>
              <a:rPr lang="en-US" sz="1600" dirty="0"/>
              <a:t>Tests</a:t>
            </a:r>
          </a:p>
          <a:p>
            <a:pPr marL="285750" lvl="1" indent="-285750">
              <a:buFont typeface="Arial" charset="0"/>
              <a:buChar char="•"/>
            </a:pPr>
            <a:r>
              <a:rPr lang="en-US" sz="1600" dirty="0"/>
              <a:t>Unit Coverage &gt;= 80%</a:t>
            </a:r>
          </a:p>
          <a:p>
            <a:pPr marL="285750" lvl="1" indent="-285750">
              <a:buFont typeface="Arial" charset="0"/>
              <a:buChar char="•"/>
            </a:pPr>
            <a:endParaRPr lang="en-US" sz="1600" dirty="0"/>
          </a:p>
        </p:txBody>
      </p:sp>
      <p:sp>
        <p:nvSpPr>
          <p:cNvPr id="7" name="TextBox 6"/>
          <p:cNvSpPr txBox="1"/>
          <p:nvPr/>
        </p:nvSpPr>
        <p:spPr>
          <a:xfrm>
            <a:off x="251475" y="1980623"/>
            <a:ext cx="4493346" cy="3046988"/>
          </a:xfrm>
          <a:prstGeom prst="rect">
            <a:avLst/>
          </a:prstGeom>
          <a:noFill/>
        </p:spPr>
        <p:txBody>
          <a:bodyPr wrap="square" rtlCol="0">
            <a:spAutoFit/>
          </a:bodyPr>
          <a:lstStyle/>
          <a:p>
            <a:r>
              <a:rPr lang="en-US" sz="1600" dirty="0"/>
              <a:t>Static Code Metrics</a:t>
            </a:r>
          </a:p>
          <a:p>
            <a:pPr marL="342900" lvl="1" indent="-342900">
              <a:buFont typeface="Arial" panose="020B0604020202020204" pitchFamily="34" charset="0"/>
              <a:buChar char="•"/>
            </a:pPr>
            <a:r>
              <a:rPr lang="en-US" sz="1600" dirty="0"/>
              <a:t>Code Complexity  =&lt;20 lines per method </a:t>
            </a:r>
          </a:p>
          <a:p>
            <a:pPr marL="342900" lvl="1" indent="-342900">
              <a:buFont typeface="Arial" panose="020B0604020202020204" pitchFamily="34" charset="0"/>
              <a:buChar char="•"/>
            </a:pPr>
            <a:r>
              <a:rPr lang="en-US" sz="1600" dirty="0"/>
              <a:t>Cyclomatic Complexity  =&lt;1-5 paths</a:t>
            </a:r>
          </a:p>
          <a:p>
            <a:pPr marL="342900" lvl="1" indent="-342900">
              <a:buFont typeface="Arial" panose="020B0604020202020204" pitchFamily="34" charset="0"/>
              <a:buChar char="•"/>
            </a:pPr>
            <a:r>
              <a:rPr lang="en-US" sz="1600" dirty="0"/>
              <a:t>Coupling =&lt; 9</a:t>
            </a:r>
          </a:p>
          <a:p>
            <a:pPr marL="342900" lvl="1" indent="-342900">
              <a:buFont typeface="Arial" panose="020B0604020202020204" pitchFamily="34" charset="0"/>
              <a:buChar char="•"/>
            </a:pPr>
            <a:r>
              <a:rPr lang="en-US" sz="1600" dirty="0"/>
              <a:t>Inheritance =&lt; 6</a:t>
            </a:r>
          </a:p>
          <a:p>
            <a:pPr marL="342900" lvl="1" indent="-342900">
              <a:buFont typeface="Arial" panose="020B0604020202020204" pitchFamily="34" charset="0"/>
              <a:buChar char="•"/>
            </a:pPr>
            <a:endParaRPr lang="en-US" sz="1600" dirty="0"/>
          </a:p>
          <a:p>
            <a:r>
              <a:rPr lang="en-US" sz="1600" dirty="0"/>
              <a:t>Security Vulnerabilities</a:t>
            </a:r>
          </a:p>
          <a:p>
            <a:pPr marL="285750" lvl="1" indent="-285750">
              <a:buFont typeface="Arial" charset="0"/>
              <a:buChar char="•"/>
            </a:pPr>
            <a:r>
              <a:rPr lang="en-US" sz="1600" dirty="0"/>
              <a:t>Critical =&lt; 0 fix immediately</a:t>
            </a:r>
          </a:p>
          <a:p>
            <a:pPr marL="285750" lvl="1" indent="-285750">
              <a:buFont typeface="Arial" charset="0"/>
              <a:buChar char="•"/>
            </a:pPr>
            <a:r>
              <a:rPr lang="en-US" sz="1600" dirty="0"/>
              <a:t>Med/Low =&lt; fix within 30 days</a:t>
            </a:r>
          </a:p>
          <a:p>
            <a:pPr marL="285750" lvl="1" indent="-285750">
              <a:buFont typeface="Arial" charset="0"/>
              <a:buChar char="•"/>
            </a:pPr>
            <a:endParaRPr lang="en-US" sz="1600" dirty="0"/>
          </a:p>
          <a:p>
            <a:pPr marL="0" lvl="1"/>
            <a:r>
              <a:rPr lang="en-US" sz="1600" dirty="0"/>
              <a:t>Open Defects</a:t>
            </a:r>
          </a:p>
          <a:p>
            <a:pPr marL="285750" lvl="1" indent="-285750">
              <a:buFont typeface="Arial" charset="0"/>
              <a:buChar char="•"/>
            </a:pPr>
            <a:r>
              <a:rPr lang="en-US" sz="1600" dirty="0"/>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b="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b="0" dirty="0"/>
              <a:t>Published service interface (Services are discoverable)</a:t>
            </a:r>
          </a:p>
          <a:p>
            <a:pPr marL="342900" indent="-342900">
              <a:spcBef>
                <a:spcPts val="600"/>
              </a:spcBef>
              <a:buFont typeface="Arial" panose="020B0604020202020204" pitchFamily="34" charset="0"/>
              <a:buChar char="•"/>
            </a:pPr>
            <a:r>
              <a:rPr lang="en-US" sz="2200" b="0" dirty="0"/>
              <a:t>Bounded Context (Specific responsibility enforced by explicit boundaries)</a:t>
            </a:r>
          </a:p>
          <a:p>
            <a:pPr marL="342900" indent="-342900">
              <a:spcBef>
                <a:spcPts val="600"/>
              </a:spcBef>
              <a:buFont typeface="Arial" panose="020B0604020202020204" pitchFamily="34" charset="0"/>
              <a:buChar char="•"/>
            </a:pPr>
            <a:r>
              <a:rPr lang="en-US" sz="2200" b="0" dirty="0"/>
              <a:t>Externally accessible API</a:t>
            </a:r>
          </a:p>
          <a:p>
            <a:pPr marL="741363" lvl="1" indent="-342900">
              <a:spcBef>
                <a:spcPts val="600"/>
              </a:spcBef>
            </a:pPr>
            <a:r>
              <a:rPr lang="en-US" sz="1800" b="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b="0" dirty="0"/>
              <a:t>ELB</a:t>
            </a:r>
          </a:p>
          <a:p>
            <a:r>
              <a:rPr lang="en-US" sz="2800" b="0" dirty="0"/>
              <a:t>Dependencies</a:t>
            </a:r>
          </a:p>
          <a:p>
            <a:r>
              <a:rPr lang="en-US" sz="2800" b="0" dirty="0"/>
              <a:t>Eventual consistency, CAP</a:t>
            </a:r>
          </a:p>
          <a:p>
            <a:r>
              <a:rPr lang="en-US" sz="2800" b="0" dirty="0"/>
              <a:t>Circuit breakers</a:t>
            </a:r>
          </a:p>
          <a:p>
            <a:r>
              <a:rPr lang="en-US" sz="2800" b="0" dirty="0"/>
              <a:t>Workload partitioning</a:t>
            </a:r>
          </a:p>
          <a:p>
            <a:r>
              <a:rPr lang="en-US" sz="2800" b="0" dirty="0"/>
              <a:t>Auto-scaling</a:t>
            </a:r>
          </a:p>
          <a:p>
            <a:r>
              <a:rPr lang="en-US" sz="2800" b="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63"/>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235743" y="38862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b="0" dirty="0"/>
              <a:t>Microservices architecture and Design patterns</a:t>
            </a:r>
          </a:p>
          <a:p>
            <a:r>
              <a:rPr lang="en-US" sz="2400" b="0" dirty="0"/>
              <a:t>An example (in Java EE), for a shopping cart application. </a:t>
            </a:r>
          </a:p>
          <a:p>
            <a:pPr lvl="1"/>
            <a:r>
              <a:rPr lang="en-US" sz="2400" b="0" dirty="0"/>
              <a:t>Monolithic </a:t>
            </a:r>
            <a:r>
              <a:rPr lang="en-US" sz="2400" b="0" dirty="0">
                <a:sym typeface="Wingdings" panose="05000000000000000000" pitchFamily="2" charset="2"/>
              </a:rPr>
              <a:t> Microservices concept and code</a:t>
            </a:r>
          </a:p>
          <a:p>
            <a:r>
              <a:rPr lang="en-US" sz="2400" b="0" dirty="0"/>
              <a:t>Service Registry: </a:t>
            </a:r>
            <a:r>
              <a:rPr lang="en-US" sz="2400" b="0" dirty="0" err="1"/>
              <a:t>FixedURI</a:t>
            </a:r>
            <a:r>
              <a:rPr lang="en-US" sz="2400" b="0" dirty="0"/>
              <a:t>, Zookeeper</a:t>
            </a:r>
          </a:p>
          <a:p>
            <a:r>
              <a:rPr lang="en-US" sz="2400" b="0" dirty="0"/>
              <a:t>Event Sourcing, CQRS</a:t>
            </a:r>
          </a:p>
          <a:p>
            <a:endParaRPr lang="en-US" sz="2400" b="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2:</a:t>
            </a:r>
            <a:br>
              <a:rPr lang="en-US" sz="4800" dirty="0"/>
            </a:br>
            <a:r>
              <a:rPr lang="en-US" sz="4800" dirty="0"/>
              <a:t>Microservices in Development</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60788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2:</a:t>
            </a:r>
            <a:br>
              <a:rPr lang="en-US" sz="4800" dirty="0"/>
            </a:br>
            <a:r>
              <a:rPr lang="en-US" sz="4800" dirty="0" err="1"/>
              <a:t>Microservices</a:t>
            </a:r>
            <a:r>
              <a:rPr lang="en-US" sz="4800" dirty="0"/>
              <a:t> in Development</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“Today, when organizations measure and optimize their activities, time to value is becoming a dominant metric”</a:t>
            </a:r>
            <a:br>
              <a:rPr lang="en-US" sz="2400" i="1" dirty="0">
                <a:solidFill>
                  <a:srgbClr val="E87722"/>
                </a:solidFill>
                <a:latin typeface="+mn-lt"/>
              </a:rPr>
            </a:br>
            <a:endParaRPr lang="en-US" sz="2400" dirty="0">
              <a:solidFill>
                <a:srgbClr val="E87722"/>
              </a:solidFill>
              <a:latin typeface="+mn-lt"/>
            </a:endParaRPr>
          </a:p>
          <a:p>
            <a:pPr marL="0" indent="0" algn="r" defTabSz="1219170">
              <a:lnSpc>
                <a:spcPct val="100000"/>
              </a:lnSpc>
              <a:spcBef>
                <a:spcPts val="0"/>
              </a:spcBef>
              <a:spcAft>
                <a:spcPts val="0"/>
              </a:spcAft>
              <a:buNone/>
            </a:pPr>
            <a:r>
              <a:rPr lang="en-US" sz="1200" dirty="0">
                <a:solidFill>
                  <a:schemeClr val="accent4"/>
                </a:solidFill>
                <a:latin typeface="+mn-lt"/>
              </a:rPr>
              <a:t> –Adrian Cockcroft, </a:t>
            </a:r>
            <a:r>
              <a:rPr lang="en-US" sz="1200" dirty="0" err="1">
                <a:solidFill>
                  <a:schemeClr val="accent4"/>
                </a:solidFill>
                <a:latin typeface="+mn-lt"/>
              </a:rPr>
              <a:t>Devops</a:t>
            </a:r>
            <a:r>
              <a:rPr lang="en-US" sz="1200" dirty="0">
                <a:solidFill>
                  <a:schemeClr val="accent4"/>
                </a:solidFill>
                <a:latin typeface="+mn-lt"/>
              </a:rPr>
              <a:t> thought leader </a:t>
            </a:r>
            <a:r>
              <a:rPr lang="en-US" sz="1200" dirty="0" err="1">
                <a:solidFill>
                  <a:schemeClr val="accent4"/>
                </a:solidFill>
                <a:latin typeface="+mn-lt"/>
              </a:rPr>
              <a:t>reknown</a:t>
            </a:r>
            <a:r>
              <a:rPr lang="en-US" sz="1200" dirty="0">
                <a:solidFill>
                  <a:schemeClr val="accent4"/>
                </a:solidFill>
                <a:latin typeface="+mn-lt"/>
              </a:rPr>
              <a:t> for architecture work at Netflix and VP of AWS</a:t>
            </a:r>
          </a:p>
          <a:p>
            <a:pPr marL="0" indent="0" algn="r" defTabSz="1219170">
              <a:lnSpc>
                <a:spcPct val="100000"/>
              </a:lnSpc>
              <a:spcBef>
                <a:spcPts val="0"/>
              </a:spcBef>
              <a:spcAft>
                <a:spcPts val="0"/>
              </a:spcAft>
              <a:buNone/>
            </a:pPr>
            <a:r>
              <a:rPr lang="en-US" sz="1200" dirty="0">
                <a:solidFill>
                  <a:schemeClr val="accent4"/>
                </a:solidFill>
                <a:latin typeface="+mn-lt"/>
              </a:rPr>
              <a:t>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b="0" dirty="0"/>
              <a:t>Portable</a:t>
            </a:r>
          </a:p>
          <a:p>
            <a:r>
              <a:rPr lang="en-US" sz="2400" b="0" dirty="0"/>
              <a:t>Isolated</a:t>
            </a:r>
          </a:p>
          <a:p>
            <a:r>
              <a:rPr lang="en-US" sz="2400" b="0" dirty="0"/>
              <a:t>Lighter footprint &amp; overhead (vs VMs)</a:t>
            </a:r>
          </a:p>
          <a:p>
            <a:r>
              <a:rPr lang="en-US" sz="2400" b="0" dirty="0"/>
              <a:t>Simplify </a:t>
            </a:r>
            <a:r>
              <a:rPr lang="en-US" sz="2400" b="0" dirty="0" err="1"/>
              <a:t>Devops</a:t>
            </a:r>
            <a:r>
              <a:rPr lang="en-US" sz="2400" b="0" dirty="0"/>
              <a:t> practices</a:t>
            </a:r>
          </a:p>
          <a:p>
            <a:r>
              <a:rPr lang="en-US" sz="2400" b="0" dirty="0"/>
              <a:t>Speed up Continuous Integration</a:t>
            </a:r>
          </a:p>
          <a:p>
            <a:r>
              <a:rPr lang="en-US" sz="2400" b="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862322"/>
          </a:xfrm>
          <a:prstGeom prst="rect">
            <a:avLst/>
          </a:prstGeom>
          <a:noFill/>
        </p:spPr>
        <p:txBody>
          <a:bodyPr wrap="square" rtlCol="0">
            <a:spAutoFit/>
          </a:bodyPr>
          <a:lstStyle/>
          <a:p>
            <a:pPr marL="285750" indent="-285750">
              <a:buFont typeface="Arial" charset="0"/>
              <a:buChar char="•"/>
            </a:pPr>
            <a:endParaRPr lang="en-US" dirty="0"/>
          </a:p>
          <a:p>
            <a:pPr marL="285750" indent="-285750">
              <a:buFont typeface="Arial" charset="0"/>
              <a:buChar char="•"/>
            </a:pPr>
            <a:r>
              <a:rPr lang="en-US" dirty="0"/>
              <a:t>How to scale?</a:t>
            </a:r>
          </a:p>
          <a:p>
            <a:pPr marL="285750" indent="-285750">
              <a:buFont typeface="Arial" charset="0"/>
              <a:buChar char="•"/>
            </a:pPr>
            <a:r>
              <a:rPr lang="en-US" dirty="0"/>
              <a:t>Once I scale, where are they?</a:t>
            </a:r>
          </a:p>
          <a:p>
            <a:pPr marL="285750" indent="-285750">
              <a:buFont typeface="Arial" charset="0"/>
              <a:buChar char="•"/>
            </a:pPr>
            <a:r>
              <a:rPr lang="en-US" dirty="0"/>
              <a:t>How do my containers find each other?</a:t>
            </a:r>
          </a:p>
          <a:p>
            <a:pPr marL="285750" indent="-285750">
              <a:buFont typeface="Arial" charset="0"/>
              <a:buChar char="•"/>
            </a:pPr>
            <a:r>
              <a:rPr lang="en-US" dirty="0"/>
              <a:t>How should I manage port conflicts?</a:t>
            </a:r>
          </a:p>
          <a:p>
            <a:pPr marL="285750" indent="-285750">
              <a:buFont typeface="Arial" charset="0"/>
              <a:buChar char="•"/>
            </a:pPr>
            <a:r>
              <a:rPr lang="en-US" dirty="0"/>
              <a:t>What if a host fails?</a:t>
            </a:r>
          </a:p>
          <a:p>
            <a:pPr marL="285750" indent="-285750">
              <a:buFont typeface="Arial" charset="0"/>
              <a:buChar char="•"/>
            </a:pPr>
            <a:r>
              <a:rPr lang="en-US" dirty="0"/>
              <a:t>How to update them? Health checks?</a:t>
            </a:r>
          </a:p>
          <a:p>
            <a:pPr marL="285750" indent="-285750">
              <a:buFont typeface="Arial" charset="0"/>
              <a:buChar char="•"/>
            </a:pPr>
            <a:r>
              <a:rPr lang="en-US" dirty="0"/>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7886700" cy="1325563"/>
          </a:xfrm>
        </p:spPr>
        <p:txBody>
          <a:bodyPr>
            <a:normAutofit/>
          </a:bodyPr>
          <a:lstStyle/>
          <a:p>
            <a:r>
              <a:rPr lang="en-US" dirty="0"/>
              <a:t>Before diving into Microservices, let’s go through few aspects in DevOps.</a:t>
            </a:r>
          </a:p>
        </p:txBody>
      </p:sp>
      <p:sp>
        <p:nvSpPr>
          <p:cNvPr id="4" name="TextBox 3"/>
          <p:cNvSpPr txBox="1"/>
          <p:nvPr/>
        </p:nvSpPr>
        <p:spPr>
          <a:xfrm>
            <a:off x="310481" y="3200400"/>
            <a:ext cx="7469096" cy="223202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3200" dirty="0">
                <a:latin typeface="+mn-lt"/>
              </a:rPr>
              <a:t>DevOps – First way – Optimize Flow</a:t>
            </a:r>
          </a:p>
          <a:p>
            <a:pPr marL="285750" indent="-285750">
              <a:lnSpc>
                <a:spcPct val="150000"/>
              </a:lnSpc>
              <a:buFont typeface="Arial" panose="020B0604020202020204" pitchFamily="34" charset="0"/>
              <a:buChar char="•"/>
            </a:pPr>
            <a:r>
              <a:rPr lang="en-US" sz="3200" dirty="0">
                <a:latin typeface="+mn-lt"/>
              </a:rPr>
              <a:t>DevOps – Second way – Amplify Feedback</a:t>
            </a:r>
          </a:p>
          <a:p>
            <a:pPr marL="285750" indent="-285750">
              <a:lnSpc>
                <a:spcPct val="150000"/>
              </a:lnSpc>
              <a:buFont typeface="Arial" panose="020B0604020202020204" pitchFamily="34" charset="0"/>
              <a:buChar char="•"/>
            </a:pPr>
            <a:r>
              <a:rPr lang="en-US" sz="3200" dirty="0">
                <a:latin typeface="+mn-lt"/>
              </a:rPr>
              <a:t>DevOps – Third way – Continual Learning</a:t>
            </a:r>
          </a:p>
        </p:txBody>
      </p:sp>
    </p:spTree>
    <p:extLst>
      <p:ext uri="{BB962C8B-B14F-4D97-AF65-F5344CB8AC3E}">
        <p14:creationId xmlns:p14="http://schemas.microsoft.com/office/powerpoint/2010/main" val="29137471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200" dirty="0"/>
              <a:t>Containers are becoming the standard unit of deployment</a:t>
            </a:r>
          </a:p>
          <a:p>
            <a:r>
              <a:rPr lang="en-US" sz="2200" dirty="0"/>
              <a:t>Each container image has</a:t>
            </a:r>
          </a:p>
          <a:p>
            <a:pPr lvl="1"/>
            <a:r>
              <a:rPr lang="en-US" sz="1800" dirty="0"/>
              <a:t>Code</a:t>
            </a:r>
          </a:p>
          <a:p>
            <a:pPr lvl="1"/>
            <a:r>
              <a:rPr lang="en-US" sz="1800" dirty="0"/>
              <a:t>Binaries</a:t>
            </a:r>
          </a:p>
          <a:p>
            <a:pPr lvl="1"/>
            <a:r>
              <a:rPr lang="en-US" sz="1800" dirty="0"/>
              <a:t>Configuration</a:t>
            </a:r>
          </a:p>
          <a:p>
            <a:pPr lvl="1"/>
            <a:r>
              <a:rPr lang="en-US" sz="1800" dirty="0"/>
              <a:t>Libraries</a:t>
            </a:r>
          </a:p>
          <a:p>
            <a:pPr lvl="1"/>
            <a:r>
              <a:rPr lang="en-US" sz="1800" dirty="0"/>
              <a:t>Frameworks</a:t>
            </a:r>
          </a:p>
          <a:p>
            <a:pPr lvl="1"/>
            <a:r>
              <a:rPr lang="en-US" sz="1800" dirty="0"/>
              <a:t>Runtime</a:t>
            </a:r>
          </a:p>
          <a:p>
            <a:r>
              <a:rPr lang="en-US" sz="22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r>
              <a:rPr lang="en-US" sz="1800" dirty="0"/>
              <a:t>Container Engine</a:t>
            </a:r>
          </a:p>
          <a:p>
            <a:pPr lvl="1"/>
            <a:r>
              <a:rPr lang="en-US" sz="1800" dirty="0"/>
              <a:t>Registry</a:t>
            </a:r>
          </a:p>
          <a:p>
            <a:pPr lvl="1"/>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r>
              <a:rPr lang="en-US" sz="1800" dirty="0"/>
              <a:t>Docker Swarm</a:t>
            </a:r>
          </a:p>
          <a:p>
            <a:pPr lvl="1"/>
            <a:r>
              <a:rPr lang="en-US" sz="1800" dirty="0"/>
              <a:t>Kubernetes</a:t>
            </a:r>
          </a:p>
          <a:p>
            <a:pPr lvl="1"/>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b="0" dirty="0"/>
              <a:t>The three most popular are: Kubernetes, Docker Swam &amp; </a:t>
            </a:r>
            <a:r>
              <a:rPr lang="en-US" sz="2400" b="0" dirty="0" err="1"/>
              <a:t>Mesos</a:t>
            </a:r>
            <a:endParaRPr lang="en-US" sz="2400" b="0" dirty="0"/>
          </a:p>
          <a:p>
            <a:r>
              <a:rPr lang="en-US" sz="2400" b="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b="0" dirty="0"/>
              <a:t>Top 100 project by stars</a:t>
            </a:r>
          </a:p>
          <a:p>
            <a:r>
              <a:rPr lang="en-US" sz="2800" b="0" dirty="0"/>
              <a:t>22k LinkedIn professionals</a:t>
            </a:r>
          </a:p>
          <a:p>
            <a:r>
              <a:rPr lang="en-US" sz="2800" b="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r>
              <a:rPr lang="en-US" sz="1800" b="0" dirty="0"/>
              <a:t>Simplest way to get Kubernetes cluster up and running</a:t>
            </a:r>
          </a:p>
          <a:p>
            <a:pPr lvl="1"/>
            <a:r>
              <a:rPr lang="en-US" sz="1800" b="0" dirty="0"/>
              <a:t>Supports Microsoft Windows and Mac OS X</a:t>
            </a:r>
          </a:p>
          <a:p>
            <a:r>
              <a:rPr lang="en-US" sz="2200" dirty="0"/>
              <a:t>Kubernetes Multi-Node Cluster</a:t>
            </a:r>
          </a:p>
          <a:p>
            <a:pPr lvl="1"/>
            <a:r>
              <a:rPr lang="en-US" sz="1800" b="0" dirty="0"/>
              <a:t>Emulates production environment</a:t>
            </a:r>
          </a:p>
          <a:p>
            <a:pPr lvl="1"/>
            <a:r>
              <a:rPr lang="en-US" sz="1800" b="0" dirty="0"/>
              <a:t>Good for testing advanced scenarios</a:t>
            </a:r>
          </a:p>
          <a:p>
            <a:r>
              <a:rPr lang="en-US" sz="2200" dirty="0"/>
              <a:t>Google Container Engine (low-friction, no-touch deployment)</a:t>
            </a:r>
          </a:p>
          <a:p>
            <a:pPr lvl="1"/>
            <a:r>
              <a:rPr lang="en-US" sz="1800" b="0" dirty="0"/>
              <a:t>Hosted and managed by Google</a:t>
            </a:r>
          </a:p>
          <a:p>
            <a:pPr lvl="1"/>
            <a:r>
              <a:rPr lang="en-US" sz="1800" b="0" dirty="0"/>
              <a:t>Powered by Google Compute Engine</a:t>
            </a:r>
          </a:p>
          <a:p>
            <a:r>
              <a:rPr lang="en-US" sz="2200" dirty="0"/>
              <a:t>DC/OS with Mesos and Marathon</a:t>
            </a:r>
          </a:p>
          <a:p>
            <a:pPr lvl="1"/>
            <a:r>
              <a:rPr lang="en-US" sz="1800" b="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solidFill>
                  <a:srgbClr val="0070C0"/>
                </a:solidFill>
                <a:latin typeface="Calibri" panose="020F0502020204030204" pitchFamily="34" charset="0"/>
              </a:rPr>
              <a:t>Your DevOps Journey:</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Optimize Flow –</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Infrastructure As Code</a:t>
            </a:r>
          </a:p>
          <a:p>
            <a:r>
              <a:rPr lang="en-US" sz="2400" kern="0" dirty="0">
                <a:latin typeface="Calibri" panose="020F0502020204030204" pitchFamily="34" charset="0"/>
              </a:rPr>
              <a:t>Deployment Pipeline</a:t>
            </a:r>
          </a:p>
          <a:p>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Continuous Integration </a:t>
            </a:r>
          </a:p>
          <a:p>
            <a:r>
              <a:rPr lang="en-US" sz="2400" kern="0" dirty="0">
                <a:latin typeface="Calibri" panose="020F0502020204030204" pitchFamily="34" charset="0"/>
              </a:rPr>
              <a:t>Containerization/Microservices</a:t>
            </a:r>
          </a:p>
          <a:p>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b="0" dirty="0"/>
              <a:t>Install Oracle </a:t>
            </a:r>
            <a:r>
              <a:rPr lang="en-US" sz="2200" b="0" dirty="0" err="1"/>
              <a:t>VirtualBox</a:t>
            </a:r>
            <a:r>
              <a:rPr lang="en-US" sz="2200" b="0" dirty="0"/>
              <a:t> for Mac</a:t>
            </a:r>
          </a:p>
          <a:p>
            <a:r>
              <a:rPr lang="en-US" sz="2200" b="0" dirty="0"/>
              <a:t>Install Docker Toolbox for Mac</a:t>
            </a:r>
          </a:p>
          <a:p>
            <a:r>
              <a:rPr lang="en-US" sz="2200" b="0" dirty="0"/>
              <a:t>Install Docker version manager</a:t>
            </a:r>
          </a:p>
          <a:p>
            <a:r>
              <a:rPr lang="en-US" sz="2200" b="0" dirty="0"/>
              <a:t>Install the latest version of </a:t>
            </a:r>
            <a:r>
              <a:rPr lang="en-US" sz="2200" b="0" dirty="0" err="1"/>
              <a:t>Minikube</a:t>
            </a:r>
            <a:r>
              <a:rPr lang="en-US" sz="2200" b="0" dirty="0"/>
              <a:t> for Mac OS X</a:t>
            </a:r>
          </a:p>
          <a:p>
            <a:r>
              <a:rPr lang="en-US" sz="2200" b="0" dirty="0"/>
              <a:t>Download the latest version of </a:t>
            </a:r>
            <a:r>
              <a:rPr lang="en-US" sz="2200" b="0" dirty="0" err="1"/>
              <a:t>kubectl</a:t>
            </a:r>
            <a:endParaRPr lang="en-US" sz="2200" b="0" dirty="0"/>
          </a:p>
          <a:p>
            <a:r>
              <a:rPr lang="en-US" sz="2200" b="0" dirty="0"/>
              <a:t>Run the following commands from the directory where </a:t>
            </a:r>
            <a:r>
              <a:rPr lang="en-US" sz="2200" b="0" dirty="0" err="1"/>
              <a:t>kubectl</a:t>
            </a:r>
            <a:r>
              <a:rPr lang="en-US" sz="2200" b="0" dirty="0"/>
              <a:t> is downloaded</a:t>
            </a:r>
          </a:p>
          <a:p>
            <a:pPr lvl="1"/>
            <a:r>
              <a:rPr lang="en-US" sz="1400" b="0" dirty="0" err="1"/>
              <a:t>chmod</a:t>
            </a:r>
            <a:r>
              <a:rPr lang="en-US" sz="1400" b="0" dirty="0"/>
              <a:t> +x ./</a:t>
            </a:r>
            <a:r>
              <a:rPr lang="en-US" sz="1400" b="0" dirty="0" err="1"/>
              <a:t>kubectl</a:t>
            </a:r>
            <a:endParaRPr lang="en-US" sz="1400" b="0" dirty="0"/>
          </a:p>
          <a:p>
            <a:pPr lvl="1"/>
            <a:r>
              <a:rPr lang="en-US" sz="1400" b="0" dirty="0" err="1"/>
              <a:t>sudo</a:t>
            </a:r>
            <a:r>
              <a:rPr lang="en-US" sz="1400" b="0" dirty="0"/>
              <a:t> mv </a:t>
            </a:r>
            <a:r>
              <a:rPr lang="en-US" sz="1400" b="0" dirty="0" err="1"/>
              <a:t>kubectl</a:t>
            </a:r>
            <a:r>
              <a:rPr lang="en-US" sz="1400" b="0" dirty="0"/>
              <a:t> /</a:t>
            </a:r>
            <a:r>
              <a:rPr lang="en-US" sz="1400" b="0" dirty="0" err="1"/>
              <a:t>usr</a:t>
            </a:r>
            <a:r>
              <a:rPr lang="en-US" sz="1400" b="0" dirty="0"/>
              <a:t>/local/bin</a:t>
            </a:r>
          </a:p>
          <a:p>
            <a:r>
              <a:rPr lang="en-US" sz="2200" b="0" dirty="0"/>
              <a:t>Launch </a:t>
            </a:r>
            <a:r>
              <a:rPr lang="en-US" sz="2200" b="0" dirty="0" err="1"/>
              <a:t>minikube</a:t>
            </a:r>
            <a:endParaRPr lang="en-US" sz="2200" b="0" dirty="0"/>
          </a:p>
          <a:p>
            <a:pPr lvl="1"/>
            <a:r>
              <a:rPr lang="en-US" sz="1400" b="0" dirty="0" err="1"/>
              <a:t>minikube</a:t>
            </a:r>
            <a:r>
              <a:rPr lang="en-US" sz="1400" b="0" dirty="0"/>
              <a:t> --start –</a:t>
            </a:r>
            <a:r>
              <a:rPr lang="en-US" sz="1400" b="0" dirty="0" err="1"/>
              <a:t>vm</a:t>
            </a:r>
            <a:r>
              <a:rPr lang="en-US" sz="1400" b="0" dirty="0"/>
              <a:t>-driver=</a:t>
            </a:r>
            <a:r>
              <a:rPr lang="en-US" sz="1400" b="0" dirty="0" err="1"/>
              <a:t>virtualbox</a:t>
            </a:r>
            <a:endParaRPr lang="en-US" sz="1400" b="0" dirty="0"/>
          </a:p>
          <a:p>
            <a:r>
              <a:rPr lang="en-US" sz="2200" b="0" dirty="0"/>
              <a:t>Test </a:t>
            </a:r>
            <a:r>
              <a:rPr lang="en-US" sz="2200" b="0" dirty="0" err="1"/>
              <a:t>minikube</a:t>
            </a:r>
            <a:r>
              <a:rPr lang="en-US" sz="2200" b="0" dirty="0"/>
              <a:t> installation</a:t>
            </a:r>
          </a:p>
          <a:p>
            <a:pPr lvl="1"/>
            <a:r>
              <a:rPr lang="en-US" sz="1400" b="0" dirty="0" err="1"/>
              <a:t>minikube</a:t>
            </a:r>
            <a:r>
              <a:rPr lang="en-US" sz="1400" b="0" dirty="0"/>
              <a:t> status</a:t>
            </a:r>
          </a:p>
          <a:p>
            <a:pPr lvl="1"/>
            <a:r>
              <a:rPr lang="en-US" sz="1400" b="0" dirty="0" err="1"/>
              <a:t>Kubectl</a:t>
            </a:r>
            <a:r>
              <a:rPr lang="en-US" sz="1400" b="0" dirty="0"/>
              <a:t> get </a:t>
            </a:r>
            <a:r>
              <a:rPr lang="en-US" sz="1400" b="0" dirty="0" err="1"/>
              <a:t>cs</a:t>
            </a:r>
            <a:endParaRPr lang="en-US" sz="1400" b="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152400" y="762000"/>
            <a:ext cx="7543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Sign Up for GC </a:t>
            </a:r>
            <a:r>
              <a:rPr lang="en-US" b="0" dirty="0">
                <a:hlinkClick r:id="rId3"/>
              </a:rPr>
              <a:t>https://cloud.google.com/free/</a:t>
            </a:r>
            <a:endParaRPr lang="en-US" sz="1800" b="0" dirty="0"/>
          </a:p>
          <a:p>
            <a:pPr marL="342900" indent="-342900">
              <a:buAutoNum type="arabicPeriod"/>
            </a:pPr>
            <a:r>
              <a:rPr lang="en-US" sz="1800" b="0" dirty="0"/>
              <a:t>Install SDK </a:t>
            </a:r>
            <a:r>
              <a:rPr lang="en-US" b="0" dirty="0">
                <a:hlinkClick r:id="rId4"/>
              </a:rPr>
              <a:t>https://cloud.google.com/sdk/</a:t>
            </a:r>
            <a:endParaRPr lang="en-US" sz="1800" b="0" dirty="0"/>
          </a:p>
          <a:p>
            <a:pPr marL="342900" indent="-342900">
              <a:buAutoNum type="arabicPeriod"/>
            </a:pPr>
            <a:r>
              <a:rPr lang="en-US" sz="1800" b="0" dirty="0"/>
              <a:t>Install </a:t>
            </a:r>
            <a:r>
              <a:rPr lang="en-US" sz="1800" b="0" dirty="0" err="1"/>
              <a:t>kubectl</a:t>
            </a:r>
            <a:r>
              <a:rPr lang="en-US" sz="1800" b="0" dirty="0"/>
              <a:t> </a:t>
            </a:r>
            <a:br>
              <a:rPr lang="en-US" sz="1800" dirty="0"/>
            </a:br>
            <a:r>
              <a:rPr lang="en-US" b="0" dirty="0"/>
              <a:t>https://github.com/smhillin/intro_to_kubernetes/blob/master/install-gce-client-</a:t>
            </a:r>
            <a:r>
              <a:rPr lang="en-US" b="0" dirty="0" err="1"/>
              <a:t>tools.md</a:t>
            </a:r>
            <a:endParaRPr lang="en-US" dirty="0"/>
          </a:p>
        </p:txBody>
      </p:sp>
      <p:grpSp>
        <p:nvGrpSpPr>
          <p:cNvPr id="4" name="Shape 397"/>
          <p:cNvGrpSpPr/>
          <p:nvPr/>
        </p:nvGrpSpPr>
        <p:grpSpPr>
          <a:xfrm>
            <a:off x="152400" y="762000"/>
            <a:ext cx="78486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AWS 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152400" y="762000"/>
            <a:ext cx="82296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grpSp>
        <p:nvGrpSpPr>
          <p:cNvPr id="4" name="Shape 397"/>
          <p:cNvGrpSpPr/>
          <p:nvPr/>
        </p:nvGrpSpPr>
        <p:grpSpPr>
          <a:xfrm>
            <a:off x="152400" y="762000"/>
            <a:ext cx="6553200" cy="1066800"/>
            <a:chOff x="457200" y="2971800"/>
            <a:chExt cx="6553200" cy="1066800"/>
          </a:xfrm>
        </p:grpSpPr>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54102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(not needed) </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lstStyle/>
          <a:p>
            <a:pPr algn="ctr"/>
            <a:r>
              <a:rPr lang="en-US" dirty="0"/>
              <a:t>Multi-node Kubernetes Installation</a:t>
            </a:r>
            <a:br>
              <a:rPr lang="en-US" dirty="0"/>
            </a:br>
            <a:endParaRPr lang="en-US"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102   75 minutes (required)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514350" indent="-514350">
              <a:buFont typeface="+mj-lt"/>
              <a:buAutoNum type="arabicPeriod"/>
            </a:pPr>
            <a:r>
              <a:rPr lang="en-US" sz="2800" dirty="0"/>
              <a:t>Join other nodes as master or worker</a:t>
            </a:r>
          </a:p>
          <a:p>
            <a:pPr marL="0" indent="0">
              <a:buNone/>
            </a:pPr>
            <a:endParaRPr lang="en-US" dirty="0"/>
          </a:p>
          <a:p>
            <a:pPr marL="0" indent="0">
              <a:buNone/>
            </a:pPr>
            <a:r>
              <a:rPr lang="en-US" sz="1900" dirty="0">
                <a:solidFill>
                  <a:srgbClr val="0070C0"/>
                </a:solidFill>
                <a:hlinkClick r:id="rId4"/>
              </a:rPr>
              <a:t>https://github.com/shekhar2010us/microservices_kubernetes_docker/blob/master/kubernetes_setup.md</a:t>
            </a:r>
            <a:endParaRPr lang="en-US" sz="1900" dirty="0">
              <a:solidFill>
                <a:srgbClr val="0070C0"/>
              </a:solidFill>
            </a:endParaRPr>
          </a:p>
          <a:p>
            <a:pPr marL="0" indent="0">
              <a:buNone/>
            </a:pPr>
            <a:endParaRPr lang="en-US" sz="2000" dirty="0">
              <a:solidFill>
                <a:srgbClr val="0070C0"/>
              </a:solidFill>
            </a:endParaRPr>
          </a:p>
        </p:txBody>
      </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77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Multi-node Kubernetes Setup in AWS VMs</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1477328"/>
          </a:xfrm>
          <a:prstGeom prst="rect">
            <a:avLst/>
          </a:prstGeom>
          <a:noFill/>
        </p:spPr>
        <p:txBody>
          <a:bodyPr wrap="square" rtlCol="0">
            <a:spAutoFit/>
          </a:bodyPr>
          <a:lstStyle>
            <a:defPPr>
              <a:defRPr lang="en-US"/>
            </a:defPPr>
            <a:lvl1pPr lvl="0">
              <a:lnSpc>
                <a:spcPct val="150000"/>
              </a:lnSpc>
              <a:defRPr>
                <a:latin typeface="+mn-lt"/>
              </a:defRPr>
            </a:lvl1pPr>
          </a:lstStyle>
          <a:p>
            <a:r>
              <a:rPr lang="fr-FR" b="1" dirty="0"/>
              <a:t>Installation </a:t>
            </a:r>
            <a:r>
              <a:rPr lang="fr-FR" b="1" dirty="0" err="1"/>
              <a:t>includes</a:t>
            </a:r>
            <a:r>
              <a:rPr lang="fr-FR" b="1" dirty="0"/>
              <a:t>:</a:t>
            </a:r>
            <a:endParaRPr lang="en-US" b="1" dirty="0"/>
          </a:p>
          <a:p>
            <a:pPr marL="285750" indent="-285750">
              <a:buFont typeface="Arial" panose="020B0604020202020204" pitchFamily="34" charset="0"/>
              <a:buChar char="•"/>
            </a:pPr>
            <a:r>
              <a:rPr lang="fr-FR" dirty="0" err="1"/>
              <a:t>kubeadm</a:t>
            </a:r>
            <a:endParaRPr lang="en-US" dirty="0"/>
          </a:p>
          <a:p>
            <a:pPr marL="285750" indent="-285750">
              <a:buFont typeface="Arial" panose="020B0604020202020204" pitchFamily="34" charset="0"/>
              <a:buChar char="•"/>
            </a:pPr>
            <a:r>
              <a:rPr lang="fr-FR" dirty="0" err="1"/>
              <a:t>kubelet</a:t>
            </a:r>
            <a:endParaRPr lang="en-US" dirty="0"/>
          </a:p>
          <a:p>
            <a:pPr marL="285750" indent="-285750">
              <a:buFont typeface="Arial" panose="020B0604020202020204" pitchFamily="34" charset="0"/>
              <a:buChar char="•"/>
            </a:pPr>
            <a:r>
              <a:rPr lang="fr-FR" dirty="0" err="1"/>
              <a:t>kubectl</a:t>
            </a:r>
            <a:endParaRPr lang="en-US" dirty="0"/>
          </a:p>
          <a:p>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a:bodyPr>
          <a:lstStyle/>
          <a:p>
            <a:pPr>
              <a:lnSpc>
                <a:spcPct val="150000"/>
              </a:lnSpc>
            </a:pPr>
            <a:r>
              <a:rPr lang="en-US" dirty="0"/>
              <a:t>Creating the HA Kubernetes includes:</a:t>
            </a:r>
          </a:p>
          <a:p>
            <a:pPr lvl="3">
              <a:lnSpc>
                <a:spcPct val="150000"/>
              </a:lnSpc>
            </a:pPr>
            <a:r>
              <a:rPr lang="en-US" dirty="0"/>
              <a:t>Creating </a:t>
            </a:r>
            <a:r>
              <a:rPr lang="en-US" sz="1800" b="0" dirty="0"/>
              <a:t>reliable constituent nodes that collectively form the HA master implementation</a:t>
            </a:r>
          </a:p>
          <a:p>
            <a:pPr lvl="3">
              <a:lnSpc>
                <a:spcPct val="150000"/>
              </a:lnSpc>
            </a:pPr>
            <a:r>
              <a:rPr lang="en-US" sz="1800" b="0" dirty="0"/>
              <a:t>Setting up a redundant, reliable storage layer with clustered </a:t>
            </a:r>
            <a:r>
              <a:rPr lang="en-US" sz="1800" b="0" dirty="0" err="1"/>
              <a:t>etcd</a:t>
            </a:r>
            <a:endParaRPr lang="en-US" sz="1800" dirty="0"/>
          </a:p>
          <a:p>
            <a:pPr lvl="3">
              <a:lnSpc>
                <a:spcPct val="150000"/>
              </a:lnSpc>
            </a:pPr>
            <a:r>
              <a:rPr lang="en-US" sz="1800" b="0" dirty="0"/>
              <a:t>Starting replicated, load balanced Kubernetes API servers</a:t>
            </a:r>
          </a:p>
          <a:p>
            <a:pPr lvl="3">
              <a:lnSpc>
                <a:spcPct val="150000"/>
              </a:lnSpc>
            </a:pPr>
            <a:r>
              <a:rPr lang="en-US" sz="1800" b="0"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2639441"/>
          </a:xfrm>
          <a:prstGeom prst="rect">
            <a:avLst/>
          </a:prstGeom>
          <a:noFill/>
        </p:spPr>
        <p:txBody>
          <a:bodyPr wrap="square" rtlCol="0">
            <a:spAutoFit/>
          </a:bodyPr>
          <a:lstStyle/>
          <a:p>
            <a:pPr>
              <a:lnSpc>
                <a:spcPct val="150000"/>
              </a:lnSpc>
            </a:pPr>
            <a:r>
              <a:rPr lang="en-US" sz="1600" b="1" dirty="0">
                <a:latin typeface="+mn-lt"/>
              </a:rPr>
              <a:t>Option:</a:t>
            </a:r>
          </a:p>
          <a:p>
            <a:pPr marL="285750" indent="-285750">
              <a:lnSpc>
                <a:spcPct val="150000"/>
              </a:lnSpc>
              <a:buFont typeface="Arial" panose="020B0604020202020204" pitchFamily="34" charset="0"/>
              <a:buChar char="•"/>
            </a:pPr>
            <a:r>
              <a:rPr lang="fr-FR" sz="1600" dirty="0" err="1">
                <a:latin typeface="+mn-lt"/>
              </a:rPr>
              <a:t>Create</a:t>
            </a:r>
            <a:r>
              <a:rPr lang="fr-FR" sz="1600" dirty="0">
                <a:latin typeface="+mn-lt"/>
              </a:rPr>
              <a:t> a </a:t>
            </a:r>
            <a:r>
              <a:rPr lang="fr-FR" sz="1600" dirty="0" err="1">
                <a:latin typeface="+mn-lt"/>
              </a:rPr>
              <a:t>containerized</a:t>
            </a:r>
            <a:r>
              <a:rPr lang="fr-FR" sz="1600" dirty="0">
                <a:latin typeface="+mn-lt"/>
              </a:rPr>
              <a:t> cluster of «</a:t>
            </a:r>
            <a:r>
              <a:rPr lang="fr-FR" sz="1600" dirty="0" err="1">
                <a:latin typeface="+mn-lt"/>
              </a:rPr>
              <a:t>etcd</a:t>
            </a:r>
            <a:r>
              <a:rPr lang="fr-FR" sz="1600" dirty="0">
                <a:latin typeface="+mn-lt"/>
              </a:rPr>
              <a:t>» </a:t>
            </a:r>
          </a:p>
          <a:p>
            <a:pPr marL="285750" indent="-285750">
              <a:lnSpc>
                <a:spcPct val="150000"/>
              </a:lnSpc>
              <a:buFont typeface="Arial" panose="020B0604020202020204" pitchFamily="34" charset="0"/>
              <a:buChar char="•"/>
            </a:pPr>
            <a:r>
              <a:rPr lang="fr-FR" sz="1600" dirty="0" err="1">
                <a:latin typeface="+mn-lt"/>
              </a:rPr>
              <a:t>Keepalived</a:t>
            </a:r>
            <a:r>
              <a:rPr lang="fr-FR" sz="1600" dirty="0">
                <a:latin typeface="+mn-lt"/>
              </a:rPr>
              <a:t> to </a:t>
            </a:r>
            <a:r>
              <a:rPr lang="fr-FR" sz="1600" dirty="0" err="1">
                <a:latin typeface="+mn-lt"/>
              </a:rPr>
              <a:t>provide</a:t>
            </a:r>
            <a:r>
              <a:rPr lang="fr-FR" sz="1600" dirty="0">
                <a:latin typeface="+mn-lt"/>
              </a:rPr>
              <a:t> a VIP to the 3 instances of </a:t>
            </a:r>
            <a:r>
              <a:rPr lang="fr-FR" sz="1600" dirty="0" err="1">
                <a:latin typeface="+mn-lt"/>
              </a:rPr>
              <a:t>apiserver</a:t>
            </a:r>
            <a:r>
              <a:rPr lang="fr-FR" sz="1600" dirty="0">
                <a:latin typeface="+mn-lt"/>
              </a:rPr>
              <a:t> and </a:t>
            </a:r>
            <a:r>
              <a:rPr lang="fr-FR" sz="1600" dirty="0" err="1">
                <a:latin typeface="+mn-lt"/>
              </a:rPr>
              <a:t>nginx</a:t>
            </a:r>
            <a:r>
              <a:rPr lang="fr-FR" sz="1600" dirty="0">
                <a:latin typeface="+mn-lt"/>
              </a:rPr>
              <a:t> as a </a:t>
            </a:r>
            <a:r>
              <a:rPr lang="fr-FR" sz="1600" dirty="0" err="1">
                <a:latin typeface="+mn-lt"/>
              </a:rPr>
              <a:t>load</a:t>
            </a:r>
            <a:r>
              <a:rPr lang="fr-FR" sz="1600" dirty="0">
                <a:latin typeface="+mn-lt"/>
              </a:rPr>
              <a:t> balancer</a:t>
            </a:r>
            <a:endParaRPr lang="en-US" sz="1600"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solidFill>
                  <a:srgbClr val="0070C0"/>
                </a:solidFill>
                <a:latin typeface="Calibri" panose="020F0502020204030204" pitchFamily="34" charset="0"/>
              </a:rPr>
              <a:t>Your DevOps Journey:</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en-US" sz="2400" kern="0" dirty="0">
                <a:latin typeface="Calibri" panose="020F0502020204030204" pitchFamily="34" charset="0"/>
              </a:rPr>
              <a:t>Telemetry: Metrics, Monitoring and Alerting</a:t>
            </a:r>
          </a:p>
          <a:p>
            <a:r>
              <a:rPr lang="en-US" sz="2400" kern="0" dirty="0">
                <a:latin typeface="Calibri" panose="020F0502020204030204" pitchFamily="34" charset="0"/>
              </a:rPr>
              <a:t>Use Telemetry to Anticipate Problems</a:t>
            </a:r>
          </a:p>
          <a:p>
            <a:r>
              <a:rPr lang="en-US" sz="2400" kern="0" dirty="0">
                <a:latin typeface="Calibri" panose="020F0502020204030204" pitchFamily="34" charset="0"/>
              </a:rPr>
              <a:t>Feedback for Safe Deployment of Code</a:t>
            </a:r>
          </a:p>
          <a:p>
            <a:r>
              <a:rPr lang="en-US" sz="2400" kern="0" dirty="0">
                <a:latin typeface="Calibri" panose="020F0502020204030204" pitchFamily="34" charset="0"/>
              </a:rPr>
              <a:t>Hypothesis-Driven Development</a:t>
            </a:r>
          </a:p>
          <a:p>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b="0" dirty="0"/>
              <a:t>In 2002, Amazon was hitting a wall when trying to scale their website to grow with demand.</a:t>
            </a:r>
          </a:p>
          <a:p>
            <a:r>
              <a:rPr lang="en-US" b="0" dirty="0"/>
              <a:t>The system was limited by its databases and a large monolith “big ball of mud” system named Obidos. </a:t>
            </a:r>
          </a:p>
          <a:p>
            <a:r>
              <a:rPr lang="en-US" b="0"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dirty="0">
                <a:latin typeface="+mn-lt"/>
              </a:rPr>
              <a:t>All teams will henceforth expose their data and functionality through service interfaces</a:t>
            </a:r>
          </a:p>
          <a:p>
            <a:pPr marL="257156" indent="-257156">
              <a:buAutoNum type="arabicParenR"/>
            </a:pPr>
            <a:r>
              <a:rPr lang="en-US" dirty="0">
                <a:latin typeface="+mn-lt"/>
              </a:rPr>
              <a:t>Teams must communicate with each other through these interfaces</a:t>
            </a:r>
          </a:p>
          <a:p>
            <a:pPr marL="257156" indent="-257156">
              <a:buAutoNum type="arabicParenR"/>
            </a:pPr>
            <a:r>
              <a:rPr lang="en-US"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dirty="0">
                <a:latin typeface="+mn-lt"/>
              </a:rPr>
              <a:t>It doesn’t matter what technology they use. HTTP, </a:t>
            </a:r>
            <a:r>
              <a:rPr lang="en-US" dirty="0" err="1">
                <a:latin typeface="+mn-lt"/>
              </a:rPr>
              <a:t>Corba</a:t>
            </a:r>
            <a:r>
              <a:rPr lang="en-US" dirty="0">
                <a:latin typeface="+mn-lt"/>
              </a:rPr>
              <a:t>, </a:t>
            </a:r>
            <a:r>
              <a:rPr lang="en-US" dirty="0" err="1">
                <a:latin typeface="+mn-lt"/>
              </a:rPr>
              <a:t>Pubsub</a:t>
            </a:r>
            <a:r>
              <a:rPr lang="en-US" dirty="0">
                <a:latin typeface="+mn-lt"/>
              </a:rPr>
              <a:t>, custom protocols – doesn’t matter</a:t>
            </a:r>
          </a:p>
          <a:p>
            <a:pPr marL="257156" indent="-257156">
              <a:buAutoNum type="arabicParenR"/>
            </a:pPr>
            <a:r>
              <a:rPr lang="en-US"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b="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b="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b="0" dirty="0"/>
          </a:p>
          <a:p>
            <a:pPr>
              <a:spcBef>
                <a:spcPts val="600"/>
              </a:spcBef>
            </a:pPr>
            <a:r>
              <a:rPr lang="en-US" sz="2000" b="0" dirty="0"/>
              <a:t>“Each of these services require a strong focus on who their customers are, regardless whether they are external or internal” Amazon CTO </a:t>
            </a:r>
            <a:r>
              <a:rPr lang="en-US" sz="2000" b="0" dirty="0">
                <a:hlinkClick r:id="rId3"/>
              </a:rPr>
              <a:t>Werner </a:t>
            </a:r>
            <a:r>
              <a:rPr lang="en-US" sz="2000" b="0" dirty="0" err="1">
                <a:hlinkClick r:id="rId3"/>
              </a:rPr>
              <a:t>Vogels</a:t>
            </a:r>
            <a:endParaRPr lang="en-US" sz="2000" b="0" dirty="0"/>
          </a:p>
          <a:p>
            <a:pPr>
              <a:spcBef>
                <a:spcPts val="600"/>
              </a:spcBef>
            </a:pPr>
            <a:r>
              <a:rPr lang="en-US" sz="2000" b="0" dirty="0"/>
              <a:t>“We can scale our operation independently, maintain unparalleled system availability, and introduce new services quickly without the need for massive reconfiguration.” Amazon CTO </a:t>
            </a:r>
            <a:r>
              <a:rPr lang="en-US" sz="2000" b="0" dirty="0">
                <a:hlinkClick r:id="rId3"/>
              </a:rPr>
              <a:t>Werner </a:t>
            </a:r>
            <a:r>
              <a:rPr lang="en-US" sz="2000" b="0" dirty="0" err="1">
                <a:hlinkClick r:id="rId3"/>
              </a:rPr>
              <a:t>Vogels</a:t>
            </a:r>
            <a:endParaRPr lang="en-US" sz="2000" b="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39490" y="1920362"/>
            <a:ext cx="2354215" cy="156947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plamar\Desktop\hackman-graph.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752602"/>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pPr>
            <a:r>
              <a:rPr lang="en-US" sz="1600" b="1" dirty="0">
                <a:solidFill>
                  <a:schemeClr val="tx1"/>
                </a:solidFill>
              </a:rPr>
              <a:t>Communication grows n^2 with team size</a:t>
            </a:r>
          </a:p>
          <a:p>
            <a:pPr marL="342900" lvl="1">
              <a:lnSpc>
                <a:spcPct val="100000"/>
              </a:lnSpc>
            </a:pPr>
            <a:r>
              <a:rPr lang="en-US" sz="1100" dirty="0"/>
              <a:t>One reason is that according to organizational psychologist Richard Hackman, the number of links between people grows rapidly with team size.</a:t>
            </a:r>
          </a:p>
          <a:p>
            <a:pPr marL="574675" lvl="2">
              <a:lnSpc>
                <a:spcPct val="100000"/>
              </a:lnSpc>
            </a:pPr>
            <a:r>
              <a:rPr lang="en-US" sz="1000" dirty="0"/>
              <a:t> n(n-1)/2 where n is the number of people </a:t>
            </a:r>
          </a:p>
          <a:p>
            <a:pPr marL="342900" lvl="1">
              <a:lnSpc>
                <a:spcPct val="100000"/>
              </a:lnSpc>
            </a:pPr>
            <a:r>
              <a:rPr lang="en-US" sz="1100" dirty="0"/>
              <a:t>Coordination, communication and relating costs lower individual productivity as teams grow </a:t>
            </a:r>
          </a:p>
          <a:p>
            <a:pPr marL="342900" lvl="1">
              <a:lnSpc>
                <a:spcPct val="100000"/>
              </a:lnSpc>
            </a:pPr>
            <a:r>
              <a:rPr lang="en-US" sz="1100" dirty="0"/>
              <a:t>Ideal team size 6 to 8 people. Navy Seals identify 4 as the optimal combat team</a:t>
            </a:r>
          </a:p>
          <a:p>
            <a:pPr>
              <a:lnSpc>
                <a:spcPct val="100000"/>
              </a:lnSpc>
              <a:spcBef>
                <a:spcPts val="0"/>
              </a:spcBef>
            </a:pPr>
            <a:r>
              <a:rPr lang="en-US" sz="1400" dirty="0">
                <a:solidFill>
                  <a:schemeClr val="tx1"/>
                </a:solidFill>
              </a:rPr>
              <a:t>Conway’s Law</a:t>
            </a:r>
          </a:p>
          <a:p>
            <a:pPr lvl="1" indent="0">
              <a:lnSpc>
                <a:spcPct val="100000"/>
              </a:lnSpc>
              <a:buNone/>
            </a:pPr>
            <a:r>
              <a:rPr lang="en-US" sz="1100" dirty="0"/>
              <a:t>Organizations which design systems are constrained to produce designs which are copies of the communication structures of these organizations</a:t>
            </a:r>
          </a:p>
        </p:txBody>
      </p:sp>
      <p:sp>
        <p:nvSpPr>
          <p:cNvPr id="9" name="Content Placeholder 2"/>
          <p:cNvSpPr txBox="1">
            <a:spLocks/>
          </p:cNvSpPr>
          <p:nvPr/>
        </p:nvSpPr>
        <p:spPr>
          <a:xfrm>
            <a:off x="344044" y="3993123"/>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b="1" dirty="0">
                <a:solidFill>
                  <a:schemeClr val="tx1"/>
                </a:solidFill>
              </a:rPr>
              <a:t>As groups size increases, the connections increase rapidly</a:t>
            </a:r>
          </a:p>
          <a:p>
            <a:pPr lvl="1"/>
            <a:r>
              <a:rPr lang="en-US" sz="1100" dirty="0"/>
              <a:t>A team of 5 has 10 links</a:t>
            </a:r>
          </a:p>
          <a:p>
            <a:pPr lvl="1"/>
            <a:r>
              <a:rPr lang="en-US" sz="1100" dirty="0"/>
              <a:t>A team of 10 has 45 links to maintain</a:t>
            </a:r>
          </a:p>
          <a:p>
            <a:pPr lvl="1"/>
            <a:r>
              <a:rPr lang="en-US" sz="1100" dirty="0"/>
              <a:t>A small company of 60 people has 1770 links to manage</a:t>
            </a:r>
          </a:p>
          <a:p>
            <a:pPr lvl="1"/>
            <a:r>
              <a:rPr lang="en-US" sz="1100" dirty="0"/>
              <a:t>Data Lake has 91 people which means 4095 links to manage</a:t>
            </a:r>
          </a:p>
          <a:p>
            <a:pPr>
              <a:spcBef>
                <a:spcPts val="600"/>
              </a:spcBef>
            </a:pPr>
            <a:r>
              <a:rPr lang="en-US" sz="1400" dirty="0">
                <a:solidFill>
                  <a:schemeClr val="tx1"/>
                </a:solidFill>
              </a:rPr>
              <a:t>William Kimball, Professor of Organizational Behavior, </a:t>
            </a:r>
            <a:r>
              <a:rPr lang="en-US" sz="1400" dirty="0">
                <a:solidFill>
                  <a:schemeClr val="tx1"/>
                </a:solidFill>
                <a:hlinkClick r:id="rId5"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1400" dirty="0">
                <a:solidFill>
                  <a:schemeClr val="tx1"/>
                </a:solidFill>
              </a:rPr>
              <a:t>“The larger a group, the more process problems members encounter carrying out their collective work – social loafing, </a:t>
            </a:r>
            <a:r>
              <a:rPr lang="en-US" sz="1400" dirty="0" err="1">
                <a:solidFill>
                  <a:schemeClr val="tx1"/>
                </a:solidFill>
              </a:rPr>
              <a:t>etc</a:t>
            </a:r>
            <a:r>
              <a:rPr lang="en-US" sz="1400" dirty="0">
                <a:solidFill>
                  <a:schemeClr val="tx1"/>
                </a:solidFill>
              </a:rPr>
              <a:t>”</a:t>
            </a:r>
          </a:p>
        </p:txBody>
      </p:sp>
      <p:cxnSp>
        <p:nvCxnSpPr>
          <p:cNvPr id="6" name="Straight Connector 5"/>
          <p:cNvCxnSpPr/>
          <p:nvPr/>
        </p:nvCxnSpPr>
        <p:spPr>
          <a:xfrm>
            <a:off x="381000" y="3886200"/>
            <a:ext cx="6001657"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rmAutofit/>
          </a:bodyPr>
          <a:lstStyle/>
          <a:p>
            <a:pPr marL="285750" indent="-285750">
              <a:spcBef>
                <a:spcPts val="600"/>
              </a:spcBef>
              <a:buFont typeface="Arial" panose="020B0604020202020204" pitchFamily="34" charset="0"/>
              <a:buChar char="•"/>
            </a:pPr>
            <a:r>
              <a:rPr lang="en-US" sz="1600" b="0" dirty="0"/>
              <a:t>Service Oriented Architecture can be observed in Amazon Web Services homepage</a:t>
            </a:r>
          </a:p>
          <a:p>
            <a:pPr marL="285750" indent="-285750">
              <a:spcBef>
                <a:spcPts val="600"/>
              </a:spcBef>
              <a:buFont typeface="Arial" panose="020B0604020202020204" pitchFamily="34" charset="0"/>
              <a:buChar char="•"/>
            </a:pPr>
            <a:r>
              <a:rPr lang="en-US" sz="1600" b="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600" b="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b="0" dirty="0"/>
              <a:t>By focusing on scalability and service independence, Amazon was able to greatly increase speed of development and scale their development</a:t>
            </a:r>
          </a:p>
          <a:p>
            <a:pPr>
              <a:spcBef>
                <a:spcPts val="600"/>
              </a:spcBef>
              <a:buFont typeface="+mj-lt"/>
              <a:buAutoNum type="arabicPeriod"/>
            </a:pPr>
            <a:r>
              <a:rPr lang="en-US" sz="2400" b="0" dirty="0"/>
              <a:t>By having a </a:t>
            </a:r>
            <a:r>
              <a:rPr lang="en-US" sz="2400" b="0" dirty="0">
                <a:hlinkClick r:id="rId3"/>
              </a:rPr>
              <a:t>‘2-pizza rule’</a:t>
            </a:r>
            <a:r>
              <a:rPr lang="en-US" sz="2400" b="0" dirty="0"/>
              <a:t>, or team sizes limited to those which can be fed by 2 pizzas (6-10 people), Jeff Bezos asserts that each team will be as productive as possible. </a:t>
            </a:r>
          </a:p>
          <a:p>
            <a:pPr>
              <a:spcBef>
                <a:spcPts val="600"/>
              </a:spcBef>
            </a:pPr>
            <a:endParaRPr lang="en-US" sz="2400" b="0" dirty="0"/>
          </a:p>
          <a:p>
            <a:pPr>
              <a:spcBef>
                <a:spcPts val="600"/>
              </a:spcBef>
            </a:pPr>
            <a:r>
              <a:rPr lang="en-US" sz="2400" b="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342900" indent="-342900">
              <a:buAutoNum type="arabicPeriod"/>
            </a:pPr>
            <a:r>
              <a:rPr lang="en-US" sz="1800" b="0" dirty="0"/>
              <a:t>Connect to Kubernetes cluster</a:t>
            </a:r>
          </a:p>
          <a:p>
            <a:pPr marL="342900" indent="-342900">
              <a:buAutoNum type="arabicPeriod"/>
            </a:pPr>
            <a:r>
              <a:rPr lang="en-US" sz="1800" b="0" dirty="0"/>
              <a:t>Standup app on cluster</a:t>
            </a:r>
          </a:p>
          <a:p>
            <a:pPr marL="342900" indent="-342900">
              <a:buAutoNum type="arabicPeriod"/>
            </a:pPr>
            <a:r>
              <a:rPr lang="en-US" sz="1800" b="0" dirty="0"/>
              <a:t>Delete app from cluster</a:t>
            </a:r>
          </a:p>
          <a:p>
            <a:pPr marL="342900" indent="-342900">
              <a:buAutoNum type="arabicPeriod"/>
            </a:pPr>
            <a:endParaRPr lang="en-US" sz="1800" b="0" dirty="0"/>
          </a:p>
          <a:p>
            <a:pPr marL="0" indent="0">
              <a:buNone/>
            </a:pPr>
            <a:r>
              <a:rPr lang="en-US" sz="1800" dirty="0">
                <a:hlinkClick r:id="rId3"/>
              </a:rPr>
              <a:t>https://github.com/kubernetes/kubernetes/blob/master/examples/simple-nginx.md</a:t>
            </a:r>
            <a:endParaRPr lang="en-US" sz="1800" b="0" dirty="0"/>
          </a:p>
          <a:p>
            <a:pPr marL="0" indent="0">
              <a:buNone/>
            </a:pPr>
            <a:endParaRPr lang="en-US" dirty="0"/>
          </a:p>
        </p:txBody>
      </p:sp>
      <p:grpSp>
        <p:nvGrpSpPr>
          <p:cNvPr id="4" name="Shape 397"/>
          <p:cNvGrpSpPr/>
          <p:nvPr/>
        </p:nvGrpSpPr>
        <p:grpSpPr>
          <a:xfrm>
            <a:off x="152400" y="762000"/>
            <a:ext cx="7924800" cy="1066800"/>
            <a:chOff x="457200" y="2971800"/>
            <a:chExt cx="6858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sp>
        <p:nvSpPr>
          <p:cNvPr id="3" name="Text Placeholder 2"/>
          <p:cNvSpPr>
            <a:spLocks noGrp="1"/>
          </p:cNvSpPr>
          <p:nvPr>
            <p:ph type="body" idx="1"/>
          </p:nvPr>
        </p:nvSpPr>
        <p:spPr/>
        <p:txBody>
          <a:bodyPr/>
          <a:lstStyle/>
          <a:p>
            <a:endParaRPr lang="en-US"/>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sz="1600" dirty="0"/>
              <a:t>45,000 employees</a:t>
            </a:r>
          </a:p>
          <a:p>
            <a:pPr lvl="1"/>
            <a:r>
              <a:rPr lang="en-US" sz="1600" dirty="0"/>
              <a:t>11 different regions</a:t>
            </a:r>
          </a:p>
          <a:p>
            <a:pPr lvl="1"/>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sz="1600" dirty="0"/>
              <a:t>85% of worlds offshore oil rigs use GE drilling systems</a:t>
            </a:r>
          </a:p>
          <a:p>
            <a:pPr lvl="1"/>
            <a:r>
              <a:rPr lang="en-US" sz="1600" dirty="0"/>
              <a:t>$5B annual spend on energy research and development</a:t>
            </a:r>
          </a:p>
          <a:p>
            <a:pPr lvl="1"/>
            <a:r>
              <a:rPr lang="en-US" sz="1600" dirty="0"/>
              <a:t>900 applications (9000 applications in greater GE)</a:t>
            </a:r>
          </a:p>
          <a:p>
            <a:pPr lvl="2"/>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solidFill>
                  <a:srgbClr val="0070C0"/>
                </a:solidFill>
                <a:latin typeface="Calibri" panose="020F0502020204030204" pitchFamily="34" charset="0"/>
              </a:rPr>
              <a:t>Your DevOps Journey:</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Continual Learning –</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362200"/>
            <a:ext cx="5057775" cy="3124200"/>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None/>
            </a:pPr>
            <a:r>
              <a:rPr lang="en-US" sz="2000" dirty="0"/>
              <a:t>In order to reduce outages and improve automation, elected to more app portfolio to cloud</a:t>
            </a:r>
          </a:p>
          <a:p>
            <a:pPr fontAlgn="auto">
              <a:spcBef>
                <a:spcPts val="0"/>
              </a:spcBef>
              <a:spcAft>
                <a:spcPts val="0"/>
              </a:spcAft>
            </a:pPr>
            <a:r>
              <a:rPr lang="en-US" sz="2000" dirty="0"/>
              <a:t>While doing so, encountered organizational challenges and had to do things differently in order to achieve their goal</a:t>
            </a:r>
          </a:p>
          <a:p>
            <a:r>
              <a:rPr lang="en-US" sz="2000" kern="0" dirty="0"/>
              <a:t>GE achieve massive improvements in productivity by changing fundamentally how they worked</a:t>
            </a:r>
          </a:p>
          <a:p>
            <a:pPr lvl="1"/>
            <a:endParaRPr lang="en-US" sz="1800"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r>
              <a:rPr lang="en-US" sz="1600" kern="0" dirty="0"/>
              <a:t>GE achieved a massive increase in productivity by working differently</a:t>
            </a:r>
          </a:p>
          <a:p>
            <a:r>
              <a:rPr lang="en-US" sz="1600" kern="0" dirty="0"/>
              <a:t>They broke down silos and united the team to a single cross functional ownership.</a:t>
            </a:r>
          </a:p>
          <a:p>
            <a:r>
              <a:rPr lang="en-US" sz="1600" kern="0" dirty="0"/>
              <a:t>They were able to do this by shrinking the work pieces into smaller deliverables</a:t>
            </a:r>
          </a:p>
          <a:p>
            <a:r>
              <a:rPr lang="en-US" sz="1600"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619167"/>
            <a:ext cx="6477000" cy="2400633"/>
          </a:xfrm>
        </p:spPr>
      </p:pic>
      <p:sp>
        <p:nvSpPr>
          <p:cNvPr id="5" name="Content Placeholder 2"/>
          <p:cNvSpPr txBox="1">
            <a:spLocks/>
          </p:cNvSpPr>
          <p:nvPr/>
        </p:nvSpPr>
        <p:spPr bwMode="auto">
          <a:xfrm>
            <a:off x="304800" y="1143000"/>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r>
              <a:rPr lang="en-US" sz="1600" b="1" dirty="0"/>
              <a:t>Adopting </a:t>
            </a:r>
            <a:r>
              <a:rPr lang="en-US" sz="1600" b="1" dirty="0" err="1"/>
              <a:t>Devops</a:t>
            </a:r>
            <a:r>
              <a:rPr lang="en-US" sz="1600" b="1" dirty="0"/>
              <a:t> best-practices and moving to cloud</a:t>
            </a:r>
            <a:endParaRPr lang="en-US" sz="1600" b="1" kern="0" dirty="0"/>
          </a:p>
          <a:p>
            <a:r>
              <a:rPr lang="en-US" sz="1600" kern="0" dirty="0"/>
              <a:t>GE received a 52% reduction in TCO (total cost)</a:t>
            </a:r>
          </a:p>
          <a:p>
            <a:pPr lvl="1"/>
            <a:r>
              <a:rPr lang="en-US" sz="1200" kern="0" dirty="0"/>
              <a:t>Bot-enabled automation</a:t>
            </a:r>
          </a:p>
          <a:p>
            <a:pPr lvl="1"/>
            <a:r>
              <a:rPr lang="en-US" sz="1200" kern="0" dirty="0"/>
              <a:t>Self service</a:t>
            </a:r>
          </a:p>
          <a:p>
            <a:pPr lvl="1"/>
            <a:r>
              <a:rPr lang="en-US" sz="1200" kern="0" dirty="0"/>
              <a:t>Dynamic storage</a:t>
            </a:r>
          </a:p>
          <a:p>
            <a:pPr lvl="1"/>
            <a:r>
              <a:rPr lang="en-US" sz="1200" kern="0" dirty="0"/>
              <a:t>VM cost optimization</a:t>
            </a:r>
          </a:p>
          <a:p>
            <a:pPr lvl="1"/>
            <a:r>
              <a:rPr lang="en-US" sz="1200" kern="0" dirty="0"/>
              <a:t>Migration from Oracle to Amazon Aurora</a:t>
            </a:r>
          </a:p>
          <a:p>
            <a:r>
              <a:rPr lang="en-US" sz="1600" kern="0" dirty="0"/>
              <a:t>Big increase in productivity</a:t>
            </a:r>
          </a:p>
          <a:p>
            <a:pPr lvl="1"/>
            <a:r>
              <a:rPr lang="en-US" sz="1200" kern="0" dirty="0"/>
              <a:t>50% reduction in tickets</a:t>
            </a:r>
          </a:p>
          <a:p>
            <a:pPr lvl="1"/>
            <a:r>
              <a:rPr lang="en-US" sz="1200" kern="0" dirty="0"/>
              <a:t>98% reduction in impactful business outages and incidents</a:t>
            </a:r>
          </a:p>
          <a:p>
            <a:pPr lvl="1"/>
            <a:endParaRPr lang="en-US" sz="12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b="0" dirty="0"/>
              <a:t>The smallest unit that can be scheduled to be deployed through K8s is called a </a:t>
            </a:r>
            <a:r>
              <a:rPr lang="en-US" sz="2200" i="1" dirty="0"/>
              <a:t>pod</a:t>
            </a:r>
            <a:r>
              <a:rPr lang="en-US" sz="2200" b="0" dirty="0"/>
              <a:t>.</a:t>
            </a:r>
          </a:p>
          <a:p>
            <a:r>
              <a:rPr lang="en-US" sz="2200" b="0" dirty="0"/>
              <a:t>Homogeneous group of containers.</a:t>
            </a:r>
          </a:p>
          <a:p>
            <a:r>
              <a:rPr lang="en-US" sz="2200" b="0" dirty="0"/>
              <a:t>This group of containers would share storage, Linux namespaces, cgroups, IP addresses. These are co-located, hence share resources and are always scheduled together.</a:t>
            </a:r>
          </a:p>
          <a:p>
            <a:r>
              <a:rPr lang="en-US" sz="2200" b="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b="0" dirty="0"/>
              <a:t>As pods have a short lifetime, there is no guarantee about the IP address they are served on. This could make the communication of microservices hard.</a:t>
            </a:r>
          </a:p>
          <a:p>
            <a:endParaRPr lang="en-US" sz="2200" b="0" dirty="0"/>
          </a:p>
          <a:p>
            <a:r>
              <a:rPr lang="en-US" sz="2200" b="0" dirty="0"/>
              <a:t>Hence K8s has introduced the concept of a </a:t>
            </a:r>
            <a:r>
              <a:rPr lang="en-US" sz="2200" i="1" dirty="0"/>
              <a:t>service</a:t>
            </a:r>
            <a:r>
              <a:rPr lang="en-US" sz="2200" b="0" dirty="0"/>
              <a:t>, which is an abstraction on top of a number of pods, typically requiring to run a proxy on top, for other services to communicate with it via a Virtual IP address. </a:t>
            </a:r>
            <a:br>
              <a:rPr lang="en-US" sz="2200" b="0" dirty="0"/>
            </a:br>
            <a:endParaRPr lang="en-US" sz="2200" b="0" dirty="0"/>
          </a:p>
          <a:p>
            <a:r>
              <a:rPr lang="en-US" sz="2200" b="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r>
              <a:rPr lang="en-US" sz="1600" dirty="0"/>
              <a:t>API Server </a:t>
            </a:r>
            <a:r>
              <a:rPr lang="en-US" sz="1600" b="0" dirty="0"/>
              <a:t>- The API server is the entry points for all the REST commands used to control the cluster. </a:t>
            </a:r>
          </a:p>
          <a:p>
            <a:pPr lvl="1"/>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200" b="0" dirty="0"/>
              <a:t>Nodes</a:t>
            </a:r>
          </a:p>
          <a:p>
            <a:pPr lvl="1">
              <a:lnSpc>
                <a:spcPct val="100000"/>
              </a:lnSpc>
            </a:pPr>
            <a:r>
              <a:rPr lang="en-US" sz="1600" b="0" dirty="0"/>
              <a:t>Hosts that run Kubernetes applications</a:t>
            </a:r>
          </a:p>
          <a:p>
            <a:pPr>
              <a:lnSpc>
                <a:spcPct val="100000"/>
              </a:lnSpc>
            </a:pPr>
            <a:r>
              <a:rPr lang="en-US" sz="2200" b="0" dirty="0"/>
              <a:t>Containers</a:t>
            </a:r>
          </a:p>
          <a:p>
            <a:pPr lvl="1">
              <a:lnSpc>
                <a:spcPct val="100000"/>
              </a:lnSpc>
            </a:pPr>
            <a:r>
              <a:rPr lang="en-US" sz="1600" b="0" dirty="0"/>
              <a:t>Units of packaging</a:t>
            </a:r>
          </a:p>
          <a:p>
            <a:pPr>
              <a:lnSpc>
                <a:spcPct val="100000"/>
              </a:lnSpc>
            </a:pPr>
            <a:r>
              <a:rPr lang="en-US" sz="2200" b="0" dirty="0"/>
              <a:t>Labels</a:t>
            </a:r>
          </a:p>
          <a:p>
            <a:pPr lvl="1">
              <a:lnSpc>
                <a:spcPct val="100000"/>
              </a:lnSpc>
            </a:pPr>
            <a:r>
              <a:rPr lang="en-US" sz="1600" b="0" dirty="0"/>
              <a:t>Key-Value pairs for identification</a:t>
            </a:r>
          </a:p>
          <a:p>
            <a:pPr>
              <a:lnSpc>
                <a:spcPct val="100000"/>
              </a:lnSpc>
            </a:pPr>
            <a:r>
              <a:rPr lang="en-US" sz="2000" b="0" dirty="0" err="1"/>
              <a:t>kubelet</a:t>
            </a:r>
            <a:r>
              <a:rPr lang="en-US" sz="2000" b="0" dirty="0"/>
              <a:t> - gets the configuration of a pod from the apiserver and ensures that the described containers are up and running.</a:t>
            </a:r>
          </a:p>
          <a:p>
            <a:pPr>
              <a:lnSpc>
                <a:spcPct val="100000"/>
              </a:lnSpc>
            </a:pPr>
            <a:r>
              <a:rPr lang="en-US" sz="2000" b="0" dirty="0" err="1"/>
              <a:t>kube</a:t>
            </a:r>
            <a:r>
              <a:rPr lang="en-US" sz="2000" b="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master:</a:t>
            </a:r>
          </a:p>
          <a:p>
            <a:pPr marL="285750" indent="-285750">
              <a:buFont typeface="Arial" panose="020B0604020202020204" pitchFamily="34" charset="0"/>
              <a:buChar char="•"/>
            </a:pPr>
            <a:r>
              <a:rPr lang="en-US" dirty="0"/>
              <a:t>API Server</a:t>
            </a:r>
          </a:p>
          <a:p>
            <a:pPr marL="285750" indent="-285750">
              <a:buFont typeface="Arial" panose="020B0604020202020204" pitchFamily="34" charset="0"/>
              <a:buChar char="•"/>
            </a:pPr>
            <a:r>
              <a:rPr lang="en-US" dirty="0"/>
              <a:t>Scheduler</a:t>
            </a:r>
          </a:p>
          <a:p>
            <a:pPr marL="285750" indent="-285750">
              <a:buFont typeface="Arial" panose="020B0604020202020204" pitchFamily="34" charset="0"/>
              <a:buChar char="•"/>
            </a:pPr>
            <a:r>
              <a:rPr lang="en-US" dirty="0"/>
              <a:t>Controller</a:t>
            </a:r>
          </a:p>
          <a:p>
            <a:pPr marL="285750" indent="-285750">
              <a:buFont typeface="Arial" panose="020B0604020202020204" pitchFamily="34" charset="0"/>
              <a:buChar char="•"/>
            </a:pPr>
            <a:r>
              <a:rPr lang="en-US" dirty="0" err="1"/>
              <a:t>etcd</a:t>
            </a:r>
            <a:endParaRPr lang="en-US"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439" y="0"/>
            <a:ext cx="7886700" cy="1325563"/>
          </a:xfrm>
        </p:spPr>
        <p:txBody>
          <a:bodyPr/>
          <a:lstStyle/>
          <a:p>
            <a:r>
              <a:rPr lang="en-US" dirty="0"/>
              <a:t>Situation: Executive leadership wants a roadmap, time to plan!</a:t>
            </a:r>
          </a:p>
        </p:txBody>
      </p:sp>
      <p:sp>
        <p:nvSpPr>
          <p:cNvPr id="3" name="Text Placeholder 2"/>
          <p:cNvSpPr>
            <a:spLocks noGrp="1"/>
          </p:cNvSpPr>
          <p:nvPr>
            <p:ph type="body" sz="quarter" idx="11"/>
          </p:nvPr>
        </p:nvSpPr>
        <p:spPr/>
        <p:txBody>
          <a:bodyPr/>
          <a:lstStyle/>
          <a:p>
            <a:r>
              <a:rPr lang="en-US" b="0" dirty="0"/>
              <a:t>Fly everyone to one location</a:t>
            </a:r>
          </a:p>
          <a:p>
            <a:r>
              <a:rPr lang="en-US" b="0" dirty="0"/>
              <a:t>Lock the team in a meeting room for 4-5 days</a:t>
            </a:r>
          </a:p>
          <a:p>
            <a:r>
              <a:rPr lang="en-US" b="0" dirty="0"/>
              <a:t>Size and plan user stories for the next 10, 15, or 20 weeks using scaled agile or another agile methodology</a:t>
            </a:r>
          </a:p>
          <a:p>
            <a:r>
              <a:rPr lang="en-US" b="0"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914400"/>
            <a:ext cx="8382000" cy="5257800"/>
          </a:xfrm>
        </p:spPr>
        <p:txBody>
          <a:bodyPr>
            <a:noAutofit/>
          </a:bodyPr>
          <a:lstStyle/>
          <a:p>
            <a:pPr>
              <a:lnSpc>
                <a:spcPct val="150000"/>
              </a:lnSpc>
            </a:pPr>
            <a:r>
              <a:rPr lang="en-US" sz="1450" dirty="0"/>
              <a:t>The API server</a:t>
            </a:r>
            <a:r>
              <a:rPr lang="en-US" sz="145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1450" dirty="0"/>
              <a:t>Etcd  </a:t>
            </a:r>
            <a:r>
              <a:rPr lang="en-US" sz="145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a:p>
            <a:pPr>
              <a:lnSpc>
                <a:spcPct val="150000"/>
              </a:lnSpc>
            </a:pPr>
            <a:r>
              <a:rPr lang="en-US" sz="1450" dirty="0"/>
              <a:t>Controller Manager</a:t>
            </a:r>
            <a:r>
              <a:rPr lang="en-US" sz="145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450" dirty="0"/>
              <a:t>Scheduler</a:t>
            </a:r>
            <a:r>
              <a:rPr lang="fr-FR" sz="1450" b="0" dirty="0"/>
              <a:t>  </a:t>
            </a:r>
            <a:r>
              <a:rPr lang="en-US" sz="145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450" b="0" dirty="0"/>
          </a:p>
        </p:txBody>
      </p:sp>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14817631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a node:</a:t>
            </a:r>
          </a:p>
          <a:p>
            <a:pPr marL="285750" indent="-285750">
              <a:buFont typeface="Arial" panose="020B0604020202020204" pitchFamily="34" charset="0"/>
              <a:buChar char="•"/>
            </a:pPr>
            <a:r>
              <a:rPr lang="en-US" dirty="0" err="1"/>
              <a:t>kubelet</a:t>
            </a:r>
            <a:endParaRPr lang="en-US" dirty="0"/>
          </a:p>
          <a:p>
            <a:pPr marL="285750" indent="-285750">
              <a:buFont typeface="Arial" panose="020B0604020202020204" pitchFamily="34" charset="0"/>
              <a:buChar char="•"/>
            </a:pPr>
            <a:r>
              <a:rPr lang="en-US" dirty="0" err="1"/>
              <a:t>Kube</a:t>
            </a:r>
            <a:r>
              <a:rPr lang="en-US" dirty="0"/>
              <a:t>-proxy</a:t>
            </a:r>
          </a:p>
          <a:p>
            <a:pPr marL="285750" indent="-285750">
              <a:buFont typeface="Arial" panose="020B0604020202020204" pitchFamily="34" charset="0"/>
              <a:buChar char="•"/>
            </a:pPr>
            <a:r>
              <a:rPr lang="en-US" dirty="0"/>
              <a:t>Docker</a:t>
            </a:r>
          </a:p>
          <a:p>
            <a:pPr marL="285750" indent="-285750">
              <a:buFont typeface="Arial" panose="020B0604020202020204" pitchFamily="34" charset="0"/>
              <a:buChar char="•"/>
            </a:pPr>
            <a:r>
              <a:rPr lang="en-US" dirty="0" err="1"/>
              <a:t>Fluentd</a:t>
            </a:r>
            <a:endParaRPr lang="en-US"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600" dirty="0"/>
              <a:t>Kubelet Service </a:t>
            </a:r>
            <a:r>
              <a:rPr lang="fr-FR" sz="16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600" b="0" dirty="0"/>
          </a:p>
          <a:p>
            <a:pPr marL="0" indent="0">
              <a:lnSpc>
                <a:spcPct val="150000"/>
              </a:lnSpc>
              <a:buNone/>
            </a:pPr>
            <a:endParaRPr lang="en-US" sz="1600" b="0" dirty="0"/>
          </a:p>
          <a:p>
            <a:pPr>
              <a:lnSpc>
                <a:spcPct val="150000"/>
              </a:lnSpc>
            </a:pPr>
            <a:r>
              <a:rPr lang="fr-FR" sz="1600" dirty="0"/>
              <a:t>Kubernetes Proxy Service </a:t>
            </a:r>
            <a:r>
              <a:rPr lang="fr-FR" sz="16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600" b="0" dirty="0"/>
          </a:p>
        </p:txBody>
      </p:sp>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Tree>
    <p:extLst>
      <p:ext uri="{BB962C8B-B14F-4D97-AF65-F5344CB8AC3E}">
        <p14:creationId xmlns:p14="http://schemas.microsoft.com/office/powerpoint/2010/main" val="31605046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dirty="0" err="1"/>
              <a:t>Mesosphere</a:t>
            </a:r>
            <a:r>
              <a:rPr lang="fr-FR" dirty="0"/>
              <a:t> </a:t>
            </a:r>
            <a:r>
              <a:rPr lang="fr-FR" dirty="0" err="1"/>
              <a:t>partnered</a:t>
            </a:r>
            <a:r>
              <a:rPr lang="fr-FR" dirty="0"/>
              <a:t> </a:t>
            </a:r>
            <a:r>
              <a:rPr lang="fr-FR" dirty="0" err="1"/>
              <a:t>with</a:t>
            </a:r>
            <a:r>
              <a:rPr lang="fr-FR" dirty="0"/>
              <a:t> Google to </a:t>
            </a:r>
            <a:r>
              <a:rPr lang="fr-FR" dirty="0" err="1"/>
              <a:t>leverage</a:t>
            </a:r>
            <a:r>
              <a:rPr lang="fr-FR" dirty="0"/>
              <a:t> the </a:t>
            </a:r>
            <a:r>
              <a:rPr lang="fr-FR" dirty="0" err="1"/>
              <a:t>extensibility</a:t>
            </a:r>
            <a:r>
              <a:rPr lang="fr-FR" dirty="0"/>
              <a:t> of </a:t>
            </a:r>
            <a:r>
              <a:rPr lang="fr-FR" dirty="0" err="1"/>
              <a:t>Kubernetes</a:t>
            </a:r>
            <a:r>
              <a:rPr lang="fr-FR" dirty="0"/>
              <a:t> and </a:t>
            </a:r>
            <a:r>
              <a:rPr lang="fr-FR" dirty="0" err="1"/>
              <a:t>build</a:t>
            </a:r>
            <a:r>
              <a:rPr lang="fr-FR" dirty="0"/>
              <a:t> </a:t>
            </a:r>
            <a:r>
              <a:rPr lang="fr-FR" dirty="0" err="1"/>
              <a:t>Kubernetes-Mesos</a:t>
            </a:r>
            <a:r>
              <a:rPr lang="fr-FR" dirty="0"/>
              <a:t>. The open source </a:t>
            </a:r>
            <a:r>
              <a:rPr lang="fr-FR" dirty="0" err="1"/>
              <a:t>project</a:t>
            </a:r>
            <a:r>
              <a:rPr lang="fr-FR" dirty="0"/>
              <a:t> </a:t>
            </a:r>
            <a:r>
              <a:rPr lang="fr-FR" dirty="0" err="1"/>
              <a:t>that</a:t>
            </a:r>
            <a:r>
              <a:rPr lang="fr-FR" dirty="0"/>
              <a:t> </a:t>
            </a:r>
            <a:r>
              <a:rPr lang="fr-FR" dirty="0" err="1"/>
              <a:t>integrates</a:t>
            </a:r>
            <a:r>
              <a:rPr lang="fr-FR" dirty="0"/>
              <a:t> </a:t>
            </a:r>
            <a:r>
              <a:rPr lang="fr-FR" dirty="0" err="1"/>
              <a:t>with</a:t>
            </a:r>
            <a:r>
              <a:rPr lang="fr-FR" dirty="0"/>
              <a:t> the </a:t>
            </a:r>
            <a:r>
              <a:rPr lang="fr-FR" dirty="0" err="1"/>
              <a:t>Kubernetes</a:t>
            </a:r>
            <a:r>
              <a:rPr lang="fr-FR" dirty="0"/>
              <a:t> </a:t>
            </a:r>
            <a:r>
              <a:rPr lang="fr-FR" dirty="0" err="1"/>
              <a:t>scheduling</a:t>
            </a:r>
            <a:r>
              <a:rPr lang="fr-FR" dirty="0"/>
              <a:t> API and the </a:t>
            </a:r>
            <a:r>
              <a:rPr lang="fr-FR" dirty="0" err="1"/>
              <a:t>Mesos</a:t>
            </a:r>
            <a:r>
              <a:rPr lang="fr-FR" dirty="0"/>
              <a:t> </a:t>
            </a:r>
            <a:r>
              <a:rPr lang="fr-FR" dirty="0" err="1"/>
              <a:t>scheduler</a:t>
            </a:r>
            <a:r>
              <a:rPr lang="fr-FR" dirty="0"/>
              <a:t> runtime, as </a:t>
            </a:r>
            <a:r>
              <a:rPr lang="fr-FR" dirty="0" err="1"/>
              <a:t>well</a:t>
            </a:r>
            <a:r>
              <a:rPr lang="fr-FR" dirty="0"/>
              <a:t> as </a:t>
            </a:r>
            <a:r>
              <a:rPr lang="fr-FR" dirty="0" err="1"/>
              <a:t>provides</a:t>
            </a:r>
            <a:r>
              <a:rPr lang="fr-FR" dirty="0"/>
              <a:t> an </a:t>
            </a:r>
            <a:r>
              <a:rPr lang="fr-FR" dirty="0" err="1"/>
              <a:t>executor</a:t>
            </a:r>
            <a:r>
              <a:rPr lang="fr-FR" dirty="0"/>
              <a:t> component </a:t>
            </a:r>
            <a:r>
              <a:rPr lang="fr-FR" dirty="0" err="1"/>
              <a:t>that</a:t>
            </a:r>
            <a:r>
              <a:rPr lang="fr-FR" dirty="0"/>
              <a:t> </a:t>
            </a:r>
            <a:r>
              <a:rPr lang="fr-FR" dirty="0" err="1"/>
              <a:t>integrates</a:t>
            </a:r>
            <a:r>
              <a:rPr lang="fr-FR" dirty="0"/>
              <a:t> </a:t>
            </a:r>
            <a:r>
              <a:rPr lang="fr-FR" dirty="0" err="1"/>
              <a:t>kubelet</a:t>
            </a:r>
            <a:r>
              <a:rPr lang="fr-FR" dirty="0"/>
              <a:t> services and the </a:t>
            </a:r>
            <a:r>
              <a:rPr lang="fr-FR" dirty="0" err="1"/>
              <a:t>Mesos</a:t>
            </a:r>
            <a:r>
              <a:rPr lang="fr-FR" dirty="0"/>
              <a:t> </a:t>
            </a:r>
            <a:r>
              <a:rPr lang="fr-FR" dirty="0" err="1"/>
              <a:t>executor</a:t>
            </a:r>
            <a:r>
              <a:rPr lang="fr-FR" dirty="0"/>
              <a:t> runtime.</a:t>
            </a:r>
            <a:endParaRPr lang="en-US"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33400" y="1066800"/>
            <a:ext cx="7835254"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Kubernetes 101 </a:t>
            </a:r>
            <a:r>
              <a:rPr lang="en-US" dirty="0"/>
              <a:t>(go through this)</a:t>
            </a:r>
          </a:p>
          <a:p>
            <a:pPr marL="342900" indent="-342900">
              <a:buAutoNum type="arabicPeriod"/>
            </a:pPr>
            <a:r>
              <a:rPr lang="en-US" b="0" dirty="0"/>
              <a:t>Running NGINX</a:t>
            </a:r>
          </a:p>
          <a:p>
            <a:pPr marL="800100" lvl="1" indent="-342900">
              <a:buAutoNum type="arabicPeriod"/>
            </a:pPr>
            <a:r>
              <a:rPr lang="en-US" b="0" dirty="0"/>
              <a:t>Standup NGINX</a:t>
            </a:r>
          </a:p>
          <a:p>
            <a:pPr marL="800100" lvl="1" indent="-342900">
              <a:buAutoNum type="arabicPeriod"/>
            </a:pPr>
            <a:r>
              <a:rPr lang="en-US" b="0" dirty="0"/>
              <a:t>Curl service from </a:t>
            </a:r>
            <a:r>
              <a:rPr lang="en-US" b="0" dirty="0" err="1"/>
              <a:t>Tutum</a:t>
            </a:r>
            <a:r>
              <a:rPr lang="en-US" b="0" dirty="0"/>
              <a:t> container</a:t>
            </a:r>
          </a:p>
          <a:p>
            <a:pPr marL="800100" lvl="1" indent="-342900">
              <a:buAutoNum type="arabicPeriod"/>
            </a:pPr>
            <a:r>
              <a:rPr lang="en-US" b="0" dirty="0"/>
              <a:t>Explore within the container</a:t>
            </a:r>
          </a:p>
          <a:p>
            <a:pPr marL="457200" lvl="1" indent="0">
              <a:buNone/>
            </a:pPr>
            <a:endParaRPr lang="en-US" b="0" dirty="0"/>
          </a:p>
          <a:p>
            <a:pPr marL="457200" lvl="1" indent="0">
              <a:buNone/>
            </a:pPr>
            <a:r>
              <a:rPr lang="en-US" dirty="0">
                <a:hlinkClick r:id="rId3"/>
              </a:rPr>
              <a:t>https://github.com/gravitational/workshop/blob/master/k8s101.md</a:t>
            </a:r>
            <a:endParaRPr lang="en-US" dirty="0"/>
          </a:p>
          <a:p>
            <a:pPr marL="800100" lvl="1" indent="-342900">
              <a:buAutoNum type="arabicPeriod"/>
            </a:pPr>
            <a:endParaRPr lang="en-US" b="0"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r>
              <a:rPr lang="en-US" sz="1600" dirty="0"/>
              <a:t>Schedules applications</a:t>
            </a:r>
          </a:p>
          <a:p>
            <a:pPr lvl="1"/>
            <a:r>
              <a:rPr lang="en-US" sz="1600" dirty="0"/>
              <a:t>Maintains application state</a:t>
            </a:r>
          </a:p>
          <a:p>
            <a:pPr lvl="1"/>
            <a:r>
              <a:rPr lang="en-US" sz="1600" dirty="0"/>
              <a:t>Scales applications</a:t>
            </a:r>
          </a:p>
          <a:p>
            <a:pPr lvl="1"/>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r>
              <a:rPr lang="en-US" sz="1600" dirty="0"/>
              <a:t>Updates actual state to desired state at a controlled rate</a:t>
            </a:r>
          </a:p>
          <a:p>
            <a:pPr lvl="1"/>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158872"/>
          </a:xfrm>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b="0" dirty="0"/>
              <a:t>Typical app in a good case will have approx. 15 dependencies on other development groups</a:t>
            </a:r>
          </a:p>
          <a:p>
            <a:r>
              <a:rPr lang="en-US" sz="2800" b="0" dirty="0"/>
              <a:t>Manual handoffs of data in file share drives</a:t>
            </a:r>
          </a:p>
          <a:p>
            <a:r>
              <a:rPr lang="en-US" sz="2800" b="0" dirty="0"/>
              <a:t>Sharing of data tables</a:t>
            </a:r>
          </a:p>
          <a:p>
            <a:r>
              <a:rPr lang="en-US" sz="2800" b="0" dirty="0"/>
              <a:t>Requisition of data center resources</a:t>
            </a:r>
          </a:p>
          <a:p>
            <a:r>
              <a:rPr lang="en-US" sz="2800" b="0" dirty="0"/>
              <a:t>Approval from internal security groups</a:t>
            </a:r>
          </a:p>
          <a:p>
            <a:r>
              <a:rPr lang="en-US" sz="2800" b="0" dirty="0"/>
              <a:t>Future creation of API’s </a:t>
            </a:r>
          </a:p>
          <a:p>
            <a:pPr marL="695325" lvl="2" indent="-457200"/>
            <a:r>
              <a:rPr lang="en-US" b="0"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457201" y="1905001"/>
            <a:ext cx="4024278" cy="4190999"/>
          </a:xfrm>
        </p:spPr>
        <p:txBody>
          <a:bodyPr>
            <a:normAutofit/>
          </a:bodyPr>
          <a:lstStyle/>
          <a:p>
            <a:pPr>
              <a:spcBef>
                <a:spcPts val="600"/>
              </a:spcBef>
            </a:pPr>
            <a:r>
              <a:rPr lang="en-US" sz="1800" b="0" dirty="0"/>
              <a:t>Pod Resource Types</a:t>
            </a:r>
          </a:p>
          <a:p>
            <a:pPr lvl="1"/>
            <a:r>
              <a:rPr lang="en-US" sz="1600" b="0" dirty="0"/>
              <a:t>Networking, as a unique cluster IP address</a:t>
            </a:r>
          </a:p>
          <a:p>
            <a:pPr lvl="1"/>
            <a:r>
              <a:rPr lang="en-US" sz="1600" b="0" dirty="0"/>
              <a:t>Container information:</a:t>
            </a:r>
          </a:p>
          <a:p>
            <a:pPr lvl="2"/>
            <a:r>
              <a:rPr lang="en-US" sz="1200" b="0" dirty="0"/>
              <a:t>container image version  </a:t>
            </a:r>
          </a:p>
          <a:p>
            <a:pPr lvl="2"/>
            <a:r>
              <a:rPr lang="en-US" sz="1200" b="0" dirty="0"/>
              <a:t>specific ports</a:t>
            </a:r>
          </a:p>
          <a:p>
            <a:pPr lvl="2"/>
            <a:r>
              <a:rPr lang="en-US" sz="1200" b="0" dirty="0" err="1"/>
              <a:t>Etc</a:t>
            </a:r>
            <a:endParaRPr lang="en-US" sz="1200" b="0" dirty="0"/>
          </a:p>
          <a:p>
            <a:r>
              <a:rPr lang="en-US" sz="1800" b="0" dirty="0"/>
              <a:t>Atomic unit of Kubernetes</a:t>
            </a:r>
          </a:p>
          <a:p>
            <a:r>
              <a:rPr lang="en-US" sz="1800" b="0" dirty="0"/>
              <a:t>Tied to node which is it scheduled</a:t>
            </a:r>
          </a:p>
          <a:p>
            <a:r>
              <a:rPr lang="en-US" sz="1800" b="0" dirty="0"/>
              <a:t>Always co-located and co-scheduled</a:t>
            </a:r>
          </a:p>
          <a:p>
            <a:r>
              <a:rPr lang="en-US" sz="1800" b="0" dirty="0"/>
              <a:t>Containers in a pod share </a:t>
            </a:r>
          </a:p>
          <a:p>
            <a:pPr lvl="1"/>
            <a:r>
              <a:rPr lang="en-US" sz="1400" b="0" dirty="0"/>
              <a:t>IP address and port space</a:t>
            </a:r>
          </a:p>
          <a:p>
            <a:pPr lvl="1"/>
            <a:r>
              <a:rPr lang="en-US" sz="1400" b="0" dirty="0"/>
              <a:t>Filesystem</a:t>
            </a:r>
          </a:p>
          <a:p>
            <a:pPr lvl="1"/>
            <a:r>
              <a:rPr lang="en-US" sz="1400" b="0" dirty="0"/>
              <a:t>Storage (</a:t>
            </a:r>
            <a:r>
              <a:rPr lang="en-US" sz="1400" b="0" dirty="0" err="1"/>
              <a:t>Volumnes</a:t>
            </a:r>
            <a:r>
              <a:rPr lang="en-US" sz="1400" b="0" dirty="0"/>
              <a:t>)</a:t>
            </a:r>
          </a:p>
          <a:p>
            <a:pPr lvl="1"/>
            <a:r>
              <a:rPr lang="en-US" sz="1400" b="0" dirty="0"/>
              <a:t>Labels</a:t>
            </a:r>
          </a:p>
          <a:p>
            <a:pPr lvl="1"/>
            <a:r>
              <a:rPr lang="en-US" sz="1400" b="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1905001"/>
            <a:ext cx="4024278" cy="4190999"/>
          </a:xfrm>
        </p:spPr>
        <p:txBody>
          <a:bodyPr>
            <a:normAutofit/>
          </a:bodyPr>
          <a:lstStyle/>
          <a:p>
            <a:pPr>
              <a:spcBef>
                <a:spcPts val="600"/>
              </a:spcBef>
            </a:pPr>
            <a:r>
              <a:rPr lang="en-US" sz="1800" b="0" dirty="0"/>
              <a:t>Must be managed by a master</a:t>
            </a:r>
          </a:p>
          <a:p>
            <a:pPr>
              <a:spcBef>
                <a:spcPts val="600"/>
              </a:spcBef>
            </a:pPr>
            <a:r>
              <a:rPr lang="en-US" sz="1800" b="0" dirty="0"/>
              <a:t>May host multiple pods</a:t>
            </a:r>
          </a:p>
          <a:p>
            <a:pPr>
              <a:spcBef>
                <a:spcPts val="600"/>
              </a:spcBef>
            </a:pPr>
            <a:r>
              <a:rPr lang="en-US" sz="1800" b="0" dirty="0"/>
              <a:t>Internal IP Address endpoint</a:t>
            </a:r>
          </a:p>
          <a:p>
            <a:pPr>
              <a:spcBef>
                <a:spcPts val="600"/>
              </a:spcBef>
            </a:pPr>
            <a:r>
              <a:rPr lang="en-US" sz="1800" b="0" dirty="0"/>
              <a:t>Can be tagged and filtered using labels</a:t>
            </a:r>
          </a:p>
          <a:p>
            <a:pPr>
              <a:spcBef>
                <a:spcPts val="600"/>
              </a:spcBef>
            </a:pPr>
            <a:r>
              <a:rPr lang="en-US" sz="1800" b="0" dirty="0"/>
              <a:t>Must be running two processes</a:t>
            </a:r>
          </a:p>
          <a:p>
            <a:pPr lvl="1">
              <a:spcBef>
                <a:spcPts val="600"/>
              </a:spcBef>
            </a:pPr>
            <a:r>
              <a:rPr lang="en-US" sz="1200" b="0" dirty="0" err="1"/>
              <a:t>Kubelet</a:t>
            </a:r>
            <a:r>
              <a:rPr lang="en-US" sz="1200" b="0" dirty="0"/>
              <a:t> </a:t>
            </a:r>
            <a:r>
              <a:rPr lang="mr-IN" sz="1200" b="0" dirty="0"/>
              <a:t>–</a:t>
            </a:r>
            <a:r>
              <a:rPr lang="en-US" sz="1200" b="0" dirty="0"/>
              <a:t> Kubernetes client process. Communicates with master and schedules pods</a:t>
            </a:r>
          </a:p>
          <a:p>
            <a:pPr lvl="1">
              <a:spcBef>
                <a:spcPts val="600"/>
              </a:spcBef>
            </a:pPr>
            <a:r>
              <a:rPr lang="en-US" sz="1200" b="0" dirty="0"/>
              <a:t>Container runtime </a:t>
            </a:r>
            <a:r>
              <a:rPr lang="mr-IN" sz="1200" b="0" dirty="0"/>
              <a:t>–</a:t>
            </a:r>
            <a:r>
              <a:rPr lang="en-US" sz="1200" b="0" dirty="0"/>
              <a:t> Docker, Rocket, etc. Pulls and runs containers from registry</a:t>
            </a:r>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Kubernetes 101 (2</a:t>
            </a:r>
            <a:r>
              <a:rPr lang="en-US" baseline="30000" dirty="0"/>
              <a:t>nd</a:t>
            </a:r>
            <a:r>
              <a:rPr lang="en-US" dirty="0"/>
              <a:t> section)</a:t>
            </a:r>
          </a:p>
          <a:p>
            <a:pPr marL="342900" indent="-342900">
              <a:buAutoNum type="arabicPeriod"/>
            </a:pPr>
            <a:r>
              <a:rPr lang="en-US" dirty="0"/>
              <a:t>Deployments and Replica sets</a:t>
            </a:r>
          </a:p>
          <a:p>
            <a:pPr marL="800100" lvl="1" indent="-342900">
              <a:buAutoNum type="arabicPeriod"/>
            </a:pPr>
            <a:r>
              <a:rPr lang="en-US" dirty="0"/>
              <a:t>Services</a:t>
            </a:r>
          </a:p>
          <a:p>
            <a:pPr marL="800100" lvl="1" indent="-342900">
              <a:buAutoNum type="arabicPeriod"/>
            </a:pPr>
            <a:r>
              <a:rPr lang="en-US" dirty="0"/>
              <a:t>Back to Deployments</a:t>
            </a:r>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b="0" dirty="0"/>
              <a:t>Abstraction that allows pods to die and replicate in Kubernetes without affecting your application. </a:t>
            </a:r>
          </a:p>
          <a:p>
            <a:pPr>
              <a:spcBef>
                <a:spcPts val="600"/>
              </a:spcBef>
            </a:pPr>
            <a:r>
              <a:rPr lang="en-US" sz="2000" b="0" dirty="0"/>
              <a:t>Enable loose coupling between different Pods. </a:t>
            </a:r>
          </a:p>
          <a:p>
            <a:pPr>
              <a:spcBef>
                <a:spcPts val="600"/>
              </a:spcBef>
            </a:pPr>
            <a:r>
              <a:rPr lang="en-US" sz="2000" b="0" dirty="0"/>
              <a:t>Provides a </a:t>
            </a:r>
            <a:r>
              <a:rPr lang="en-US" sz="2000" dirty="0"/>
              <a:t>stable</a:t>
            </a:r>
            <a:r>
              <a:rPr lang="en-US" sz="2000" b="0" dirty="0"/>
              <a:t> virtual IP and port</a:t>
            </a:r>
          </a:p>
          <a:p>
            <a:pPr>
              <a:spcBef>
                <a:spcPts val="600"/>
              </a:spcBef>
            </a:pPr>
            <a:r>
              <a:rPr lang="en-US" sz="2000" b="0" dirty="0"/>
              <a:t>Services allow Pods to receive traffic.</a:t>
            </a:r>
          </a:p>
          <a:p>
            <a:pPr lvl="1">
              <a:spcBef>
                <a:spcPts val="600"/>
              </a:spcBef>
            </a:pPr>
            <a:r>
              <a:rPr lang="en-US" sz="1800" b="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b="0" dirty="0"/>
              <a:t>Designate objects for specific environments such as development, test and production</a:t>
            </a:r>
          </a:p>
          <a:p>
            <a:pPr>
              <a:spcBef>
                <a:spcPts val="600"/>
              </a:spcBef>
            </a:pPr>
            <a:r>
              <a:rPr lang="en-US" sz="2000" b="0" dirty="0"/>
              <a:t>Set versions to objects </a:t>
            </a:r>
          </a:p>
          <a:p>
            <a:pPr>
              <a:spcBef>
                <a:spcPts val="600"/>
              </a:spcBef>
            </a:pPr>
            <a:r>
              <a:rPr lang="en-US" sz="2000" b="0" dirty="0"/>
              <a:t>Set roles or other arbitrary information to classify objects</a:t>
            </a:r>
          </a:p>
          <a:p>
            <a:pPr>
              <a:spcBef>
                <a:spcPts val="600"/>
              </a:spcBef>
            </a:pPr>
            <a:r>
              <a:rPr lang="en-US" sz="2000" b="0" dirty="0"/>
              <a:t>Can be added or modified at any time</a:t>
            </a: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325563"/>
          </a:xfrm>
        </p:spPr>
        <p:txBody>
          <a:bodyPr/>
          <a:lstStyle/>
          <a:p>
            <a:r>
              <a:rPr lang="en-US" dirty="0"/>
              <a:t>Complication</a:t>
            </a:r>
          </a:p>
        </p:txBody>
      </p:sp>
      <p:sp>
        <p:nvSpPr>
          <p:cNvPr id="3" name="Text Placeholder 2"/>
          <p:cNvSpPr>
            <a:spLocks noGrp="1"/>
          </p:cNvSpPr>
          <p:nvPr>
            <p:ph type="body" sz="quarter" idx="11"/>
          </p:nvPr>
        </p:nvSpPr>
        <p:spPr/>
        <p:txBody>
          <a:bodyPr/>
          <a:lstStyle/>
          <a:p>
            <a:pPr marL="0" indent="0">
              <a:buNone/>
            </a:pPr>
            <a:r>
              <a:rPr lang="en-US" b="0" dirty="0"/>
              <a:t>With no mechanism to reduce complexity, the application grows more complex </a:t>
            </a:r>
          </a:p>
          <a:p>
            <a:pPr marL="463550" lvl="1" indent="-457200"/>
            <a:r>
              <a:rPr lang="en-US" b="0" dirty="0"/>
              <a:t>Add dependencies</a:t>
            </a:r>
          </a:p>
          <a:p>
            <a:pPr marL="463550" lvl="1" indent="-457200"/>
            <a:r>
              <a:rPr lang="en-US" b="0" dirty="0"/>
              <a:t>Add features</a:t>
            </a:r>
          </a:p>
          <a:p>
            <a:pPr marL="463550" lvl="1" indent="-457200"/>
            <a:r>
              <a:rPr lang="en-US" b="0" dirty="0"/>
              <a:t>Add Security</a:t>
            </a:r>
          </a:p>
          <a:p>
            <a:pPr marL="463550" lvl="1" indent="-457200"/>
            <a:r>
              <a:rPr lang="en-US" b="0" dirty="0"/>
              <a:t>Etc.</a:t>
            </a:r>
          </a:p>
        </p:txBody>
      </p:sp>
    </p:spTree>
    <p:extLst>
      <p:ext uri="{BB962C8B-B14F-4D97-AF65-F5344CB8AC3E}">
        <p14:creationId xmlns:p14="http://schemas.microsoft.com/office/powerpoint/2010/main" val="15750496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fontScale="77500" lnSpcReduction="20000"/>
          </a:bodyPr>
          <a:lstStyle/>
          <a:p>
            <a:pPr marL="0" indent="0">
              <a:buNone/>
            </a:pPr>
            <a:endParaRPr lang="en-US" dirty="0"/>
          </a:p>
          <a:p>
            <a:pPr marL="514350" indent="-514350">
              <a:buFont typeface="+mj-lt"/>
              <a:buAutoNum type="arabicPeriod"/>
            </a:pPr>
            <a:r>
              <a:rPr lang="en-US" dirty="0"/>
              <a:t>Break the existing monolith into logical multiple pieces</a:t>
            </a:r>
          </a:p>
          <a:p>
            <a:pPr marL="514350" indent="-514350">
              <a:buFont typeface="+mj-lt"/>
              <a:buAutoNum type="arabicPeriod"/>
            </a:pPr>
            <a:r>
              <a:rPr lang="en-US" dirty="0"/>
              <a:t>Create a separate service for each piece</a:t>
            </a:r>
          </a:p>
          <a:p>
            <a:pPr marL="514350" indent="-514350">
              <a:buFont typeface="+mj-lt"/>
              <a:buAutoNum type="arabicPeriod"/>
            </a:pPr>
            <a:r>
              <a:rPr lang="en-US" dirty="0"/>
              <a:t>Take out data dependency from each other</a:t>
            </a:r>
          </a:p>
          <a:p>
            <a:pPr marL="514350" indent="-514350">
              <a:buFont typeface="+mj-lt"/>
              <a:buAutoNum type="arabicPeriod"/>
            </a:pPr>
            <a:r>
              <a:rPr lang="en-US" dirty="0"/>
              <a:t>Build docker image for individual services</a:t>
            </a:r>
          </a:p>
          <a:p>
            <a:pPr marL="514350" indent="-514350">
              <a:buFont typeface="+mj-lt"/>
              <a:buAutoNum type="arabicPeriod"/>
            </a:pPr>
            <a:r>
              <a:rPr lang="en-US" dirty="0"/>
              <a:t>Select the Microservice Pattern (here, we used </a:t>
            </a:r>
            <a:r>
              <a:rPr lang="en-US" dirty="0" err="1"/>
              <a:t>Api</a:t>
            </a:r>
            <a:r>
              <a:rPr lang="en-US" dirty="0"/>
              <a:t>-Composer)</a:t>
            </a:r>
          </a:p>
          <a:p>
            <a:pPr marL="514350" indent="-514350">
              <a:buFont typeface="+mj-lt"/>
              <a:buAutoNum type="arabicPeriod"/>
            </a:pPr>
            <a:r>
              <a:rPr lang="en-US" dirty="0"/>
              <a:t>Create necessary pod, deployment, service, persistent claim and volume in Kubernetes to deploy all services</a:t>
            </a:r>
          </a:p>
          <a:p>
            <a:pPr marL="0" indent="0">
              <a:buNone/>
            </a:pPr>
            <a:endParaRPr lang="en-US" dirty="0"/>
          </a:p>
          <a:p>
            <a:pPr marL="0" indent="0">
              <a:buNone/>
            </a:pPr>
            <a:r>
              <a:rPr lang="en-US" sz="2300" dirty="0">
                <a:solidFill>
                  <a:srgbClr val="0070C0"/>
                </a:solidFill>
                <a:hlinkClick r:id="rId3"/>
              </a:rPr>
              <a:t>https://github.com/shekhar2010us/microservices_kubernetes_docker</a:t>
            </a:r>
            <a:endParaRPr lang="en-US" sz="2300" dirty="0">
              <a:solidFill>
                <a:srgbClr val="0070C0"/>
              </a:solidFill>
            </a:endParaRPr>
          </a:p>
        </p:txBody>
      </p:sp>
      <p:grpSp>
        <p:nvGrpSpPr>
          <p:cNvPr id="4" name="Shape 397"/>
          <p:cNvGrpSpPr/>
          <p:nvPr/>
        </p:nvGrpSpPr>
        <p:grpSpPr>
          <a:xfrm>
            <a:off x="152400" y="1366837"/>
            <a:ext cx="8305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8" y="2126405"/>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User id</a:t>
            </a:r>
          </a:p>
          <a:p>
            <a:pPr marL="285750" indent="-285750">
              <a:buFont typeface="Arial" panose="020B0604020202020204" pitchFamily="34" charset="0"/>
              <a:buChar char="•"/>
            </a:pPr>
            <a:r>
              <a:rPr lang="en-US" sz="1600" dirty="0"/>
              <a:t>User name</a:t>
            </a:r>
          </a:p>
          <a:p>
            <a:pPr marL="285750" indent="-285750">
              <a:buFont typeface="Arial" panose="020B0604020202020204" pitchFamily="34" charset="0"/>
              <a:buChar char="•"/>
            </a:pPr>
            <a:r>
              <a:rPr lang="en-US" sz="1600" dirty="0"/>
              <a:t>User credit</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1344151" cy="369332"/>
          </a:xfrm>
          <a:prstGeom prst="rect">
            <a:avLst/>
          </a:prstGeom>
          <a:noFill/>
        </p:spPr>
        <p:txBody>
          <a:bodyPr wrap="none" rtlCol="0">
            <a:spAutoFit/>
          </a:bodyPr>
          <a:lstStyle/>
          <a:p>
            <a:r>
              <a:rPr lang="en-US" dirty="0">
                <a:solidFill>
                  <a:schemeClr val="accent3">
                    <a:lumMod val="75000"/>
                  </a:schemeClr>
                </a:solidFill>
                <a:latin typeface="+mn-lt"/>
              </a:rPr>
              <a:t>User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391937" cy="369332"/>
          </a:xfrm>
          <a:prstGeom prst="rect">
            <a:avLst/>
          </a:prstGeom>
          <a:noFill/>
        </p:spPr>
        <p:txBody>
          <a:bodyPr wrap="none" rtlCol="0">
            <a:spAutoFit/>
          </a:bodyPr>
          <a:lstStyle/>
          <a:p>
            <a:r>
              <a:rPr lang="en-US" dirty="0">
                <a:solidFill>
                  <a:schemeClr val="accent3">
                    <a:lumMod val="75000"/>
                  </a:schemeClr>
                </a:solidFill>
                <a:latin typeface="+mn-lt"/>
              </a:rPr>
              <a:t>Get and set user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2203039" cy="369332"/>
          </a:xfrm>
          <a:prstGeom prst="rect">
            <a:avLst/>
          </a:prstGeom>
          <a:noFill/>
        </p:spPr>
        <p:txBody>
          <a:bodyPr wrap="none" rtlCol="0">
            <a:spAutoFit/>
          </a:bodyPr>
          <a:lstStyle/>
          <a:p>
            <a:r>
              <a:rPr lang="en-US" dirty="0" err="1">
                <a:solidFill>
                  <a:schemeClr val="accent5">
                    <a:lumMod val="75000"/>
                  </a:schemeClr>
                </a:solidFill>
                <a:latin typeface="+mn-lt"/>
              </a:rPr>
              <a:t>Api</a:t>
            </a:r>
            <a:r>
              <a:rPr lang="en-US" dirty="0">
                <a:solidFill>
                  <a:schemeClr val="accent5">
                    <a:lumMod val="75000"/>
                  </a:schemeClr>
                </a:solidFill>
                <a:latin typeface="+mn-lt"/>
              </a:rPr>
              <a:t> composer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443250" cy="646331"/>
          </a:xfrm>
          <a:prstGeom prst="rect">
            <a:avLst/>
          </a:prstGeom>
          <a:noFill/>
        </p:spPr>
        <p:txBody>
          <a:bodyPr wrap="none" rtlCol="0">
            <a:spAutoFit/>
          </a:bodyPr>
          <a:lstStyle/>
          <a:p>
            <a:r>
              <a:rPr lang="en-US" dirty="0">
                <a:solidFill>
                  <a:schemeClr val="accent5">
                    <a:lumMod val="75000"/>
                  </a:schemeClr>
                </a:solidFill>
                <a:latin typeface="+mn-lt"/>
              </a:rPr>
              <a:t>User buying a product</a:t>
            </a:r>
          </a:p>
          <a:p>
            <a:r>
              <a:rPr lang="en-US" dirty="0">
                <a:solidFill>
                  <a:schemeClr val="accent5">
                    <a:lumMod val="75000"/>
                  </a:schemeClr>
                </a:solidFill>
                <a:latin typeface="+mn-lt"/>
              </a:rPr>
              <a:t>Only if user credit &gt;= product price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1646605" cy="369332"/>
          </a:xfrm>
          <a:prstGeom prst="rect">
            <a:avLst/>
          </a:prstGeom>
          <a:noFill/>
        </p:spPr>
        <p:txBody>
          <a:bodyPr wrap="none" rtlCol="0">
            <a:spAutoFit/>
          </a:bodyPr>
          <a:lstStyle/>
          <a:p>
            <a:r>
              <a:rPr lang="en-US" dirty="0">
                <a:solidFill>
                  <a:srgbClr val="0070C0"/>
                </a:solidFill>
                <a:latin typeface="+mn-lt"/>
              </a:rPr>
              <a:t>Product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723246" cy="369332"/>
          </a:xfrm>
          <a:prstGeom prst="rect">
            <a:avLst/>
          </a:prstGeom>
          <a:noFill/>
        </p:spPr>
        <p:txBody>
          <a:bodyPr wrap="none" rtlCol="0">
            <a:spAutoFit/>
          </a:bodyPr>
          <a:lstStyle/>
          <a:p>
            <a:r>
              <a:rPr lang="en-US" dirty="0">
                <a:solidFill>
                  <a:srgbClr val="0070C0"/>
                </a:solidFill>
                <a:latin typeface="+mn-lt"/>
              </a:rPr>
              <a:t>Get and set product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33644" cy="369332"/>
          </a:xfrm>
          <a:prstGeom prst="rect">
            <a:avLst/>
          </a:prstGeom>
          <a:noFill/>
        </p:spPr>
        <p:txBody>
          <a:bodyPr wrap="none" rtlCol="0">
            <a:spAutoFit/>
          </a:bodyPr>
          <a:lstStyle/>
          <a:p>
            <a:r>
              <a:rPr lang="en-US" dirty="0" err="1"/>
              <a:t>redis</a:t>
            </a:r>
            <a:r>
              <a:rPr lang="en-US" dirty="0"/>
              <a:t> db1</a:t>
            </a:r>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1133644" cy="369332"/>
          </a:xfrm>
          <a:prstGeom prst="rect">
            <a:avLst/>
          </a:prstGeom>
          <a:noFill/>
        </p:spPr>
        <p:txBody>
          <a:bodyPr wrap="none" rtlCol="0">
            <a:spAutoFit/>
          </a:bodyPr>
          <a:lstStyle/>
          <a:p>
            <a:r>
              <a:rPr lang="en-US" dirty="0" err="1"/>
              <a:t>redis</a:t>
            </a:r>
            <a:r>
              <a:rPr lang="en-US" dirty="0"/>
              <a:t> db2</a:t>
            </a:r>
          </a:p>
        </p:txBody>
      </p:sp>
    </p:spTree>
    <p:extLst>
      <p:ext uri="{BB962C8B-B14F-4D97-AF65-F5344CB8AC3E}">
        <p14:creationId xmlns:p14="http://schemas.microsoft.com/office/powerpoint/2010/main" val="14920981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Container/Image Requirements</a:t>
            </a:r>
            <a:br>
              <a:rPr lang="en-US" dirty="0"/>
            </a:br>
            <a:r>
              <a:rPr lang="en-US" sz="2800" dirty="0"/>
              <a:t>(To run the App)</a:t>
            </a:r>
          </a:p>
        </p:txBody>
      </p:sp>
      <p:sp>
        <p:nvSpPr>
          <p:cNvPr id="5" name="Rectangle 4">
            <a:extLst>
              <a:ext uri="{FF2B5EF4-FFF2-40B4-BE49-F238E27FC236}">
                <a16:creationId xmlns:a16="http://schemas.microsoft.com/office/drawing/2014/main" id="{A5C45234-A0A0-466A-9EC1-FE268BF735B6}"/>
              </a:ext>
            </a:extLst>
          </p:cNvPr>
          <p:cNvSpPr/>
          <p:nvPr/>
        </p:nvSpPr>
        <p:spPr>
          <a:xfrm>
            <a:off x="1066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host data</a:t>
            </a:r>
          </a:p>
        </p:txBody>
      </p:sp>
      <p:sp>
        <p:nvSpPr>
          <p:cNvPr id="7" name="TextBox 6">
            <a:extLst>
              <a:ext uri="{FF2B5EF4-FFF2-40B4-BE49-F238E27FC236}">
                <a16:creationId xmlns:a16="http://schemas.microsoft.com/office/drawing/2014/main" id="{659D29A1-A243-411B-A841-AE7A5ED376F8}"/>
              </a:ext>
            </a:extLst>
          </p:cNvPr>
          <p:cNvSpPr txBox="1"/>
          <p:nvPr/>
        </p:nvSpPr>
        <p:spPr>
          <a:xfrm>
            <a:off x="162225" y="1810797"/>
            <a:ext cx="1308820" cy="369332"/>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image</a:t>
            </a:r>
          </a:p>
        </p:txBody>
      </p:sp>
      <p:sp>
        <p:nvSpPr>
          <p:cNvPr id="19" name="Rectangle 18">
            <a:extLst>
              <a:ext uri="{FF2B5EF4-FFF2-40B4-BE49-F238E27FC236}">
                <a16:creationId xmlns:a16="http://schemas.microsoft.com/office/drawing/2014/main" id="{7E622ADF-4466-4BBA-87AB-12EC38328882}"/>
              </a:ext>
            </a:extLst>
          </p:cNvPr>
          <p:cNvSpPr/>
          <p:nvPr/>
        </p:nvSpPr>
        <p:spPr>
          <a:xfrm>
            <a:off x="1066800" y="3124200"/>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load user data</a:t>
            </a:r>
          </a:p>
        </p:txBody>
      </p:sp>
      <p:sp>
        <p:nvSpPr>
          <p:cNvPr id="22" name="TextBox 21">
            <a:extLst>
              <a:ext uri="{FF2B5EF4-FFF2-40B4-BE49-F238E27FC236}">
                <a16:creationId xmlns:a16="http://schemas.microsoft.com/office/drawing/2014/main" id="{D9AA33F5-A780-4BC2-94CE-7D83EF99211C}"/>
              </a:ext>
            </a:extLst>
          </p:cNvPr>
          <p:cNvSpPr txBox="1"/>
          <p:nvPr/>
        </p:nvSpPr>
        <p:spPr>
          <a:xfrm>
            <a:off x="162225" y="3110896"/>
            <a:ext cx="1145635" cy="1200329"/>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user</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a:p>
            <a:r>
              <a:rPr lang="en-US" dirty="0">
                <a:solidFill>
                  <a:schemeClr val="accent3">
                    <a:lumMod val="75000"/>
                  </a:schemeClr>
                </a:solidFill>
                <a:latin typeface="+mn-lt"/>
              </a:rPr>
              <a:t>image</a:t>
            </a:r>
          </a:p>
        </p:txBody>
      </p:sp>
      <p:sp>
        <p:nvSpPr>
          <p:cNvPr id="23" name="Rectangle 22">
            <a:extLst>
              <a:ext uri="{FF2B5EF4-FFF2-40B4-BE49-F238E27FC236}">
                <a16:creationId xmlns:a16="http://schemas.microsoft.com/office/drawing/2014/main" id="{69A9B6D0-C7CF-4E2B-8DC4-42211AD781EE}"/>
              </a:ext>
            </a:extLst>
          </p:cNvPr>
          <p:cNvSpPr/>
          <p:nvPr/>
        </p:nvSpPr>
        <p:spPr>
          <a:xfrm>
            <a:off x="1066800" y="4572000"/>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load product data</a:t>
            </a:r>
          </a:p>
        </p:txBody>
      </p:sp>
      <p:sp>
        <p:nvSpPr>
          <p:cNvPr id="26" name="TextBox 25">
            <a:extLst>
              <a:ext uri="{FF2B5EF4-FFF2-40B4-BE49-F238E27FC236}">
                <a16:creationId xmlns:a16="http://schemas.microsoft.com/office/drawing/2014/main" id="{F1677A3D-1B65-4F8D-AEC9-02604E1849AB}"/>
              </a:ext>
            </a:extLst>
          </p:cNvPr>
          <p:cNvSpPr txBox="1"/>
          <p:nvPr/>
        </p:nvSpPr>
        <p:spPr>
          <a:xfrm>
            <a:off x="162225" y="4558696"/>
            <a:ext cx="1476943" cy="1200329"/>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product</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a:p>
            <a:r>
              <a:rPr lang="en-US" dirty="0">
                <a:solidFill>
                  <a:schemeClr val="accent3">
                    <a:lumMod val="75000"/>
                  </a:schemeClr>
                </a:solidFill>
                <a:latin typeface="+mn-lt"/>
              </a:rPr>
              <a:t>image</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user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49100" y="1765815"/>
            <a:ext cx="1345753" cy="646331"/>
          </a:xfrm>
          <a:prstGeom prst="rect">
            <a:avLst/>
          </a:prstGeom>
          <a:noFill/>
        </p:spPr>
        <p:txBody>
          <a:bodyPr wrap="none" rtlCol="0">
            <a:spAutoFit/>
          </a:bodyPr>
          <a:lstStyle/>
          <a:p>
            <a:r>
              <a:rPr lang="en-US" dirty="0">
                <a:solidFill>
                  <a:schemeClr val="accent3">
                    <a:lumMod val="75000"/>
                  </a:schemeClr>
                </a:solidFill>
                <a:latin typeface="+mn-lt"/>
              </a:rPr>
              <a:t>User-service</a:t>
            </a:r>
          </a:p>
          <a:p>
            <a:r>
              <a:rPr lang="en-US" dirty="0">
                <a:solidFill>
                  <a:schemeClr val="accent3">
                    <a:lumMod val="75000"/>
                  </a:schemeClr>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2933138" y="3473415"/>
            <a:ext cx="1577676" cy="646331"/>
          </a:xfrm>
          <a:prstGeom prst="rect">
            <a:avLst/>
          </a:prstGeom>
          <a:noFill/>
        </p:spPr>
        <p:txBody>
          <a:bodyPr wrap="none" rtlCol="0">
            <a:spAutoFit/>
          </a:bodyPr>
          <a:lstStyle/>
          <a:p>
            <a:r>
              <a:rPr lang="en-US" dirty="0" err="1">
                <a:solidFill>
                  <a:schemeClr val="accent3">
                    <a:lumMod val="75000"/>
                  </a:schemeClr>
                </a:solidFill>
                <a:latin typeface="+mn-lt"/>
              </a:rPr>
              <a:t>Productservice</a:t>
            </a:r>
            <a:endParaRPr lang="en-US" dirty="0">
              <a:solidFill>
                <a:schemeClr val="accent3">
                  <a:lumMod val="75000"/>
                </a:schemeClr>
              </a:solidFill>
              <a:latin typeface="+mn-lt"/>
            </a:endParaRPr>
          </a:p>
          <a:p>
            <a:r>
              <a:rPr lang="en-US" dirty="0">
                <a:solidFill>
                  <a:schemeClr val="accent3">
                    <a:lumMod val="75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a:t>
            </a:r>
            <a:r>
              <a:rPr lang="en-US" sz="1600" dirty="0" err="1"/>
              <a:t>api</a:t>
            </a:r>
            <a:r>
              <a:rPr lang="en-US" sz="1600" dirty="0"/>
              <a:t>-composer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048000" y="4558696"/>
            <a:ext cx="1423467" cy="923330"/>
          </a:xfrm>
          <a:prstGeom prst="rect">
            <a:avLst/>
          </a:prstGeom>
          <a:noFill/>
        </p:spPr>
        <p:txBody>
          <a:bodyPr wrap="none" rtlCol="0">
            <a:spAutoFit/>
          </a:bodyPr>
          <a:lstStyle/>
          <a:p>
            <a:r>
              <a:rPr lang="en-US" dirty="0" err="1">
                <a:solidFill>
                  <a:schemeClr val="accent3">
                    <a:lumMod val="75000"/>
                  </a:schemeClr>
                </a:solidFill>
                <a:latin typeface="+mn-lt"/>
              </a:rPr>
              <a:t>Apicomposer</a:t>
            </a:r>
            <a:endParaRPr lang="en-US" dirty="0">
              <a:solidFill>
                <a:schemeClr val="accent3">
                  <a:lumMod val="75000"/>
                </a:schemeClr>
              </a:solidFill>
              <a:latin typeface="+mn-lt"/>
            </a:endParaRPr>
          </a:p>
          <a:p>
            <a:r>
              <a:rPr lang="en-US" dirty="0">
                <a:solidFill>
                  <a:schemeClr val="accent3">
                    <a:lumMod val="75000"/>
                  </a:schemeClr>
                </a:solidFill>
                <a:latin typeface="+mn-lt"/>
              </a:rPr>
              <a:t>service</a:t>
            </a:r>
          </a:p>
          <a:p>
            <a:r>
              <a:rPr lang="en-US" dirty="0">
                <a:solidFill>
                  <a:schemeClr val="accent3">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Tree>
    <p:extLst>
      <p:ext uri="{BB962C8B-B14F-4D97-AF65-F5344CB8AC3E}">
        <p14:creationId xmlns:p14="http://schemas.microsoft.com/office/powerpoint/2010/main" val="9157829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C45234-A0A0-466A-9EC1-FE268BF735B6}"/>
              </a:ext>
            </a:extLst>
          </p:cNvPr>
          <p:cNvSpPr/>
          <p:nvPr/>
        </p:nvSpPr>
        <p:spPr>
          <a:xfrm>
            <a:off x="847796" y="1699631"/>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7" name="TextBox 6">
            <a:extLst>
              <a:ext uri="{FF2B5EF4-FFF2-40B4-BE49-F238E27FC236}">
                <a16:creationId xmlns:a16="http://schemas.microsoft.com/office/drawing/2014/main" id="{659D29A1-A243-411B-A841-AE7A5ED376F8}"/>
              </a:ext>
            </a:extLst>
          </p:cNvPr>
          <p:cNvSpPr txBox="1"/>
          <p:nvPr/>
        </p:nvSpPr>
        <p:spPr>
          <a:xfrm>
            <a:off x="162224" y="1944580"/>
            <a:ext cx="685572" cy="369332"/>
          </a:xfrm>
          <a:prstGeom prst="rect">
            <a:avLst/>
          </a:prstGeom>
          <a:noFill/>
        </p:spPr>
        <p:txBody>
          <a:bodyPr wrap="none" rtlCol="0">
            <a:spAutoFit/>
          </a:bodyPr>
          <a:lstStyle/>
          <a:p>
            <a:r>
              <a:rPr lang="en-US" dirty="0" err="1">
                <a:solidFill>
                  <a:schemeClr val="accent3">
                    <a:lumMod val="75000"/>
                  </a:schemeClr>
                </a:solidFill>
                <a:latin typeface="+mn-lt"/>
              </a:rPr>
              <a:t>Redis</a:t>
            </a:r>
            <a:endParaRPr lang="en-US" dirty="0">
              <a:solidFill>
                <a:schemeClr val="accent3">
                  <a:lumMod val="75000"/>
                </a:schemeClr>
              </a:solidFill>
              <a:latin typeface="+mn-lt"/>
            </a:endParaRPr>
          </a:p>
        </p:txBody>
      </p:sp>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Requirements</a:t>
            </a:r>
            <a:br>
              <a:rPr lang="en-US" dirty="0"/>
            </a:br>
            <a:r>
              <a:rPr lang="en-US" sz="2800" dirty="0"/>
              <a:t>(To run the App)</a:t>
            </a:r>
          </a:p>
        </p:txBody>
      </p:sp>
      <p:sp>
        <p:nvSpPr>
          <p:cNvPr id="20" name="Rectangle 19">
            <a:extLst>
              <a:ext uri="{FF2B5EF4-FFF2-40B4-BE49-F238E27FC236}">
                <a16:creationId xmlns:a16="http://schemas.microsoft.com/office/drawing/2014/main" id="{C33B8A12-322C-4EB7-99B9-9DA5EFFAFEBF}"/>
              </a:ext>
            </a:extLst>
          </p:cNvPr>
          <p:cNvSpPr/>
          <p:nvPr/>
        </p:nvSpPr>
        <p:spPr>
          <a:xfrm>
            <a:off x="847796" y="222130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a:t>
            </a:r>
          </a:p>
        </p:txBody>
      </p:sp>
      <p:sp>
        <p:nvSpPr>
          <p:cNvPr id="21" name="Rectangle 20">
            <a:extLst>
              <a:ext uri="{FF2B5EF4-FFF2-40B4-BE49-F238E27FC236}">
                <a16:creationId xmlns:a16="http://schemas.microsoft.com/office/drawing/2014/main" id="{F6290910-D05C-4E18-923E-DC0C065879DD}"/>
              </a:ext>
            </a:extLst>
          </p:cNvPr>
          <p:cNvSpPr/>
          <p:nvPr/>
        </p:nvSpPr>
        <p:spPr>
          <a:xfrm>
            <a:off x="847796" y="3225224"/>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Pod</a:t>
            </a:r>
          </a:p>
        </p:txBody>
      </p:sp>
      <p:sp>
        <p:nvSpPr>
          <p:cNvPr id="22" name="TextBox 21">
            <a:extLst>
              <a:ext uri="{FF2B5EF4-FFF2-40B4-BE49-F238E27FC236}">
                <a16:creationId xmlns:a16="http://schemas.microsoft.com/office/drawing/2014/main" id="{D9AA33F5-A780-4BC2-94CE-7D83EF99211C}"/>
              </a:ext>
            </a:extLst>
          </p:cNvPr>
          <p:cNvSpPr txBox="1"/>
          <p:nvPr/>
        </p:nvSpPr>
        <p:spPr>
          <a:xfrm>
            <a:off x="162225" y="3110896"/>
            <a:ext cx="1145635" cy="923330"/>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user</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p:txBody>
      </p:sp>
      <p:sp>
        <p:nvSpPr>
          <p:cNvPr id="24" name="Rectangle 23">
            <a:extLst>
              <a:ext uri="{FF2B5EF4-FFF2-40B4-BE49-F238E27FC236}">
                <a16:creationId xmlns:a16="http://schemas.microsoft.com/office/drawing/2014/main" id="{24E9EE6A-22B2-44C9-A18C-76C5CEDDD0AD}"/>
              </a:ext>
            </a:extLst>
          </p:cNvPr>
          <p:cNvSpPr/>
          <p:nvPr/>
        </p:nvSpPr>
        <p:spPr>
          <a:xfrm>
            <a:off x="847796" y="449574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Pod</a:t>
            </a:r>
          </a:p>
        </p:txBody>
      </p:sp>
      <p:sp>
        <p:nvSpPr>
          <p:cNvPr id="25" name="TextBox 24">
            <a:extLst>
              <a:ext uri="{FF2B5EF4-FFF2-40B4-BE49-F238E27FC236}">
                <a16:creationId xmlns:a16="http://schemas.microsoft.com/office/drawing/2014/main" id="{F02871A9-6CD6-40B1-A31E-DD0B9EF6D5C0}"/>
              </a:ext>
            </a:extLst>
          </p:cNvPr>
          <p:cNvSpPr txBox="1"/>
          <p:nvPr/>
        </p:nvSpPr>
        <p:spPr>
          <a:xfrm>
            <a:off x="162225" y="4381414"/>
            <a:ext cx="1476943" cy="923330"/>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product</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p:txBody>
      </p:sp>
      <p:sp>
        <p:nvSpPr>
          <p:cNvPr id="27" name="Rectangle 26">
            <a:extLst>
              <a:ext uri="{FF2B5EF4-FFF2-40B4-BE49-F238E27FC236}">
                <a16:creationId xmlns:a16="http://schemas.microsoft.com/office/drawing/2014/main" id="{C5124253-797A-4FBD-8B78-EBB1B884953B}"/>
              </a:ext>
            </a:extLst>
          </p:cNvPr>
          <p:cNvSpPr/>
          <p:nvPr/>
        </p:nvSpPr>
        <p:spPr>
          <a:xfrm>
            <a:off x="3962400" y="1699631"/>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3962400" y="222130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3962399" y="2742975"/>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2819400" y="2297473"/>
            <a:ext cx="1345753" cy="369332"/>
          </a:xfrm>
          <a:prstGeom prst="rect">
            <a:avLst/>
          </a:prstGeom>
          <a:noFill/>
        </p:spPr>
        <p:txBody>
          <a:bodyPr wrap="none" rtlCol="0">
            <a:spAutoFit/>
          </a:bodyPr>
          <a:lstStyle/>
          <a:p>
            <a:r>
              <a:rPr lang="en-US" dirty="0">
                <a:solidFill>
                  <a:schemeClr val="accent3">
                    <a:lumMod val="75000"/>
                  </a:schemeClr>
                </a:solidFill>
                <a:latin typeface="+mn-lt"/>
              </a:rPr>
              <a:t>User-service</a:t>
            </a:r>
          </a:p>
        </p:txBody>
      </p:sp>
      <p:sp>
        <p:nvSpPr>
          <p:cNvPr id="37" name="Rectangle 36">
            <a:extLst>
              <a:ext uri="{FF2B5EF4-FFF2-40B4-BE49-F238E27FC236}">
                <a16:creationId xmlns:a16="http://schemas.microsoft.com/office/drawing/2014/main" id="{9395C45C-BFC1-40E9-8AA0-7D99B611043D}"/>
              </a:ext>
            </a:extLst>
          </p:cNvPr>
          <p:cNvSpPr/>
          <p:nvPr/>
        </p:nvSpPr>
        <p:spPr>
          <a:xfrm>
            <a:off x="3953163" y="3713234"/>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8" name="Rectangle 37">
            <a:extLst>
              <a:ext uri="{FF2B5EF4-FFF2-40B4-BE49-F238E27FC236}">
                <a16:creationId xmlns:a16="http://schemas.microsoft.com/office/drawing/2014/main" id="{5596161F-0C65-451A-96EF-D5D5103C6C9B}"/>
              </a:ext>
            </a:extLst>
          </p:cNvPr>
          <p:cNvSpPr/>
          <p:nvPr/>
        </p:nvSpPr>
        <p:spPr>
          <a:xfrm>
            <a:off x="3953163" y="423490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a:t>
            </a:r>
          </a:p>
        </p:txBody>
      </p:sp>
      <p:sp>
        <p:nvSpPr>
          <p:cNvPr id="39" name="Rectangle 38">
            <a:extLst>
              <a:ext uri="{FF2B5EF4-FFF2-40B4-BE49-F238E27FC236}">
                <a16:creationId xmlns:a16="http://schemas.microsoft.com/office/drawing/2014/main" id="{DC01947A-3628-4347-8E7E-0E5600B35947}"/>
              </a:ext>
            </a:extLst>
          </p:cNvPr>
          <p:cNvSpPr/>
          <p:nvPr/>
        </p:nvSpPr>
        <p:spPr>
          <a:xfrm>
            <a:off x="3953162" y="475657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0" name="TextBox 39">
            <a:extLst>
              <a:ext uri="{FF2B5EF4-FFF2-40B4-BE49-F238E27FC236}">
                <a16:creationId xmlns:a16="http://schemas.microsoft.com/office/drawing/2014/main" id="{0FE36E8D-A4B5-4647-96C4-212904C3E4C4}"/>
              </a:ext>
            </a:extLst>
          </p:cNvPr>
          <p:cNvSpPr txBox="1"/>
          <p:nvPr/>
        </p:nvSpPr>
        <p:spPr>
          <a:xfrm>
            <a:off x="2810163" y="4311076"/>
            <a:ext cx="1648208" cy="369332"/>
          </a:xfrm>
          <a:prstGeom prst="rect">
            <a:avLst/>
          </a:prstGeom>
          <a:noFill/>
        </p:spPr>
        <p:txBody>
          <a:bodyPr wrap="none" rtlCol="0">
            <a:spAutoFit/>
          </a:bodyPr>
          <a:lstStyle/>
          <a:p>
            <a:r>
              <a:rPr lang="en-US" dirty="0">
                <a:solidFill>
                  <a:schemeClr val="accent3">
                    <a:lumMod val="75000"/>
                  </a:schemeClr>
                </a:solidFill>
                <a:latin typeface="+mn-lt"/>
              </a:rPr>
              <a:t>Product-service</a:t>
            </a:r>
          </a:p>
        </p:txBody>
      </p:sp>
      <p:sp>
        <p:nvSpPr>
          <p:cNvPr id="41" name="Rectangle 40">
            <a:extLst>
              <a:ext uri="{FF2B5EF4-FFF2-40B4-BE49-F238E27FC236}">
                <a16:creationId xmlns:a16="http://schemas.microsoft.com/office/drawing/2014/main" id="{8611C07B-96F2-4FD3-BF14-97A94DED7447}"/>
              </a:ext>
            </a:extLst>
          </p:cNvPr>
          <p:cNvSpPr/>
          <p:nvPr/>
        </p:nvSpPr>
        <p:spPr>
          <a:xfrm>
            <a:off x="7010401" y="273004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7010401" y="325171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7010400" y="3773390"/>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5867401" y="3327888"/>
            <a:ext cx="1493999" cy="646331"/>
          </a:xfrm>
          <a:prstGeom prst="rect">
            <a:avLst/>
          </a:prstGeom>
          <a:noFill/>
        </p:spPr>
        <p:txBody>
          <a:bodyPr wrap="none" rtlCol="0">
            <a:spAutoFit/>
          </a:bodyPr>
          <a:lstStyle/>
          <a:p>
            <a:r>
              <a:rPr lang="en-US" dirty="0" err="1">
                <a:solidFill>
                  <a:schemeClr val="accent3">
                    <a:lumMod val="75000"/>
                  </a:schemeClr>
                </a:solidFill>
                <a:latin typeface="+mn-lt"/>
              </a:rPr>
              <a:t>Api</a:t>
            </a:r>
            <a:r>
              <a:rPr lang="en-US" dirty="0">
                <a:solidFill>
                  <a:schemeClr val="accent3">
                    <a:lumMod val="75000"/>
                  </a:schemeClr>
                </a:solidFill>
                <a:latin typeface="+mn-lt"/>
              </a:rPr>
              <a:t>-composer</a:t>
            </a:r>
          </a:p>
          <a:p>
            <a:r>
              <a:rPr lang="en-US" dirty="0">
                <a:solidFill>
                  <a:schemeClr val="accent3">
                    <a:lumMod val="75000"/>
                  </a:schemeClr>
                </a:solidFill>
                <a:latin typeface="+mn-lt"/>
              </a:rPr>
              <a:t>service</a:t>
            </a:r>
          </a:p>
        </p:txBody>
      </p:sp>
    </p:spTree>
    <p:extLst>
      <p:ext uri="{BB962C8B-B14F-4D97-AF65-F5344CB8AC3E}">
        <p14:creationId xmlns:p14="http://schemas.microsoft.com/office/powerpoint/2010/main" val="2694539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User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3268463" y="6457643"/>
            <a:ext cx="5309852" cy="492443"/>
          </a:xfrm>
          <a:prstGeom prst="rect">
            <a:avLst/>
          </a:prstGeom>
          <a:noFill/>
        </p:spPr>
        <p:txBody>
          <a:bodyPr wrap="none" rtlCol="0">
            <a:spAutoFit/>
          </a:bodyPr>
          <a:lstStyle/>
          <a:p>
            <a:r>
              <a:rPr lang="en-US" sz="1400" dirty="0">
                <a:latin typeface="+mn-lt"/>
                <a:hlinkClick r:id="rId3"/>
              </a:rPr>
              <a:t>https://github.com/shekhar2010us/microservices_kubernetes_docker</a:t>
            </a:r>
            <a:endParaRPr lang="en-US" sz="1400" dirty="0">
              <a:latin typeface="+mn-lt"/>
            </a:endParaRPr>
          </a:p>
          <a:p>
            <a:endParaRPr lang="en-US" sz="1200" dirty="0">
              <a:latin typeface="+mn-lt"/>
            </a:endParaRPr>
          </a:p>
        </p:txBody>
      </p:sp>
      <p:pic>
        <p:nvPicPr>
          <p:cNvPr id="4" name="Picture 3">
            <a:extLst>
              <a:ext uri="{FF2B5EF4-FFF2-40B4-BE49-F238E27FC236}">
                <a16:creationId xmlns:a16="http://schemas.microsoft.com/office/drawing/2014/main" id="{3BDFDDA1-E87B-46F0-829D-D14A64CD12EA}"/>
              </a:ext>
            </a:extLst>
          </p:cNvPr>
          <p:cNvPicPr>
            <a:picLocks noChangeAspect="1"/>
          </p:cNvPicPr>
          <p:nvPr/>
        </p:nvPicPr>
        <p:blipFill>
          <a:blip r:embed="rId4"/>
          <a:stretch>
            <a:fillRect/>
          </a:stretch>
        </p:blipFill>
        <p:spPr>
          <a:xfrm>
            <a:off x="9927" y="1066800"/>
            <a:ext cx="3838355" cy="5310601"/>
          </a:xfrm>
          <a:prstGeom prst="rect">
            <a:avLst/>
          </a:prstGeom>
          <a:ln>
            <a:solidFill>
              <a:schemeClr val="accent5">
                <a:lumMod val="75000"/>
              </a:schemeClr>
            </a:solidFill>
          </a:ln>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3352800" y="3206232"/>
            <a:ext cx="1896624" cy="143678"/>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660273" y="3926203"/>
            <a:ext cx="1462336" cy="19094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3268463" y="5212110"/>
            <a:ext cx="1383244" cy="19809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Product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3268463" y="6457643"/>
            <a:ext cx="5309852" cy="492443"/>
          </a:xfrm>
          <a:prstGeom prst="rect">
            <a:avLst/>
          </a:prstGeom>
          <a:noFill/>
        </p:spPr>
        <p:txBody>
          <a:bodyPr wrap="none" rtlCol="0">
            <a:spAutoFit/>
          </a:bodyPr>
          <a:lstStyle/>
          <a:p>
            <a:r>
              <a:rPr lang="en-US" sz="1400" dirty="0">
                <a:latin typeface="+mn-lt"/>
                <a:hlinkClick r:id="rId3"/>
              </a:rPr>
              <a:t>https://github.com/shekhar2010us/microservices_kubernetes_docker</a:t>
            </a:r>
            <a:endParaRPr lang="en-US" sz="1400" dirty="0">
              <a:latin typeface="+mn-lt"/>
            </a:endParaRPr>
          </a:p>
          <a:p>
            <a:endParaRPr lang="en-US" sz="1200" dirty="0">
              <a:latin typeface="+mn-lt"/>
            </a:endParaRPr>
          </a:p>
        </p:txBody>
      </p:sp>
      <p:pic>
        <p:nvPicPr>
          <p:cNvPr id="4" name="Picture 3">
            <a:extLst>
              <a:ext uri="{FF2B5EF4-FFF2-40B4-BE49-F238E27FC236}">
                <a16:creationId xmlns:a16="http://schemas.microsoft.com/office/drawing/2014/main" id="{9F66EEE5-49BD-4EA1-A81A-5DC47878F00E}"/>
              </a:ext>
            </a:extLst>
          </p:cNvPr>
          <p:cNvPicPr>
            <a:picLocks noChangeAspect="1"/>
          </p:cNvPicPr>
          <p:nvPr/>
        </p:nvPicPr>
        <p:blipFill>
          <a:blip r:embed="rId4"/>
          <a:stretch>
            <a:fillRect/>
          </a:stretch>
        </p:blipFill>
        <p:spPr>
          <a:xfrm>
            <a:off x="84464" y="971991"/>
            <a:ext cx="3543482" cy="5486400"/>
          </a:xfrm>
          <a:prstGeom prst="rect">
            <a:avLst/>
          </a:prstGeom>
          <a:ln>
            <a:solidFill>
              <a:schemeClr val="accent5">
                <a:lumMod val="75000"/>
              </a:schemeClr>
            </a:solidFill>
          </a:ln>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3352800" y="3206232"/>
            <a:ext cx="1896624" cy="143678"/>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505200" y="3926203"/>
            <a:ext cx="1617409" cy="25933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2438400" y="5212110"/>
            <a:ext cx="2213307" cy="30069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Api</a:t>
            </a:r>
            <a:r>
              <a:rPr lang="en-US" dirty="0"/>
              <a:t> Composer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3268463" y="6457643"/>
            <a:ext cx="5309852" cy="492443"/>
          </a:xfrm>
          <a:prstGeom prst="rect">
            <a:avLst/>
          </a:prstGeom>
          <a:noFill/>
        </p:spPr>
        <p:txBody>
          <a:bodyPr wrap="none" rtlCol="0">
            <a:spAutoFit/>
          </a:bodyPr>
          <a:lstStyle/>
          <a:p>
            <a:r>
              <a:rPr lang="en-US" sz="1400" dirty="0">
                <a:latin typeface="+mn-lt"/>
                <a:hlinkClick r:id="rId3"/>
              </a:rPr>
              <a:t>https://github.com/shekhar2010us/microservices_kubernetes_docker</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E83D8F92-A136-41F9-BD51-6B97AC2733E3}"/>
              </a:ext>
            </a:extLst>
          </p:cNvPr>
          <p:cNvPicPr>
            <a:picLocks noChangeAspect="1"/>
          </p:cNvPicPr>
          <p:nvPr/>
        </p:nvPicPr>
        <p:blipFill>
          <a:blip r:embed="rId4"/>
          <a:stretch>
            <a:fillRect/>
          </a:stretch>
        </p:blipFill>
        <p:spPr>
          <a:xfrm>
            <a:off x="123134" y="1144774"/>
            <a:ext cx="4098108" cy="5330407"/>
          </a:xfrm>
          <a:prstGeom prst="rect">
            <a:avLst/>
          </a:prstGeom>
          <a:ln>
            <a:solidFill>
              <a:schemeClr val="accent5">
                <a:lumMod val="75000"/>
              </a:schemeClr>
            </a:solidFill>
          </a:ln>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3352800" y="3206232"/>
            <a:ext cx="1896624" cy="143678"/>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660273" y="3926203"/>
            <a:ext cx="1462336" cy="19094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3268463" y="5212110"/>
            <a:ext cx="1383244" cy="19809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Kubernetes and Docker</a:t>
            </a:r>
          </a:p>
        </p:txBody>
      </p:sp>
      <p:sp>
        <p:nvSpPr>
          <p:cNvPr id="39" name="TextBox 38">
            <a:extLst>
              <a:ext uri="{FF2B5EF4-FFF2-40B4-BE49-F238E27FC236}">
                <a16:creationId xmlns:a16="http://schemas.microsoft.com/office/drawing/2014/main" id="{496CDAD6-2523-4857-BD65-00EE7188B57C}"/>
              </a:ext>
            </a:extLst>
          </p:cNvPr>
          <p:cNvSpPr txBox="1"/>
          <p:nvPr/>
        </p:nvSpPr>
        <p:spPr>
          <a:xfrm>
            <a:off x="3976058" y="2299307"/>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4045765" y="4496439"/>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3976058" y="4042341"/>
            <a:ext cx="1076000" cy="307777"/>
          </a:xfrm>
          <a:prstGeom prst="rect">
            <a:avLst/>
          </a:prstGeom>
          <a:noFill/>
        </p:spPr>
        <p:txBody>
          <a:bodyPr wrap="none" rtlCol="0">
            <a:spAutoFit/>
          </a:bodyPr>
          <a:lstStyle/>
          <a:p>
            <a:r>
              <a:rPr lang="en-US" sz="1400" dirty="0">
                <a:solidFill>
                  <a:schemeClr val="accent3">
                    <a:lumMod val="75000"/>
                  </a:schemeClr>
                </a:solidFill>
                <a:latin typeface="+mn-lt"/>
              </a:rPr>
              <a:t>User service</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834986" y="6279286"/>
            <a:ext cx="7232814" cy="492443"/>
          </a:xfrm>
          <a:prstGeom prst="rect">
            <a:avLst/>
          </a:prstGeom>
          <a:noFill/>
        </p:spPr>
        <p:txBody>
          <a:bodyPr wrap="none" rtlCol="0">
            <a:spAutoFit/>
          </a:bodyPr>
          <a:lstStyle/>
          <a:p>
            <a:r>
              <a:rPr lang="en-US" sz="1400" dirty="0">
                <a:latin typeface="+mn-lt"/>
                <a:hlinkClick r:id="rId3"/>
              </a:rPr>
              <a:t>https://github.com/shekhar2010us/microservices_monolithic_docker/blob/master/README.md</a:t>
            </a:r>
            <a:endParaRPr lang="en-US" sz="1400" dirty="0">
              <a:latin typeface="+mn-lt"/>
            </a:endParaRPr>
          </a:p>
          <a:p>
            <a:endParaRPr lang="en-US" sz="1200" dirty="0">
              <a:latin typeface="+mn-lt"/>
            </a:endParaRPr>
          </a:p>
        </p:txBody>
      </p:sp>
      <p:pic>
        <p:nvPicPr>
          <p:cNvPr id="4" name="Picture 3">
            <a:extLst>
              <a:ext uri="{FF2B5EF4-FFF2-40B4-BE49-F238E27FC236}">
                <a16:creationId xmlns:a16="http://schemas.microsoft.com/office/drawing/2014/main" id="{0A3CF536-86E5-4E17-9ECA-2C35AC1959E8}"/>
              </a:ext>
            </a:extLst>
          </p:cNvPr>
          <p:cNvPicPr>
            <a:picLocks noChangeAspect="1"/>
          </p:cNvPicPr>
          <p:nvPr/>
        </p:nvPicPr>
        <p:blipFill>
          <a:blip r:embed="rId4"/>
          <a:stretch>
            <a:fillRect/>
          </a:stretch>
        </p:blipFill>
        <p:spPr>
          <a:xfrm>
            <a:off x="162096" y="1143866"/>
            <a:ext cx="3542722" cy="4994564"/>
          </a:xfrm>
          <a:prstGeom prst="rect">
            <a:avLst/>
          </a:prstGeom>
          <a:ln>
            <a:solidFill>
              <a:schemeClr val="accent5">
                <a:lumMod val="75000"/>
              </a:schemeClr>
            </a:solidFill>
          </a:ln>
        </p:spPr>
      </p:pic>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647424" y="2444687"/>
            <a:ext cx="1328634"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1524000" y="4196230"/>
            <a:ext cx="2452058" cy="275691"/>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2305927" y="4650328"/>
            <a:ext cx="1739838" cy="29003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083261A-429F-49BA-81B2-7681BB87691C}"/>
              </a:ext>
            </a:extLst>
          </p:cNvPr>
          <p:cNvSpPr txBox="1"/>
          <p:nvPr/>
        </p:nvSpPr>
        <p:spPr>
          <a:xfrm>
            <a:off x="3976058" y="3641148"/>
            <a:ext cx="1310359" cy="307777"/>
          </a:xfrm>
          <a:prstGeom prst="rect">
            <a:avLst/>
          </a:prstGeom>
          <a:noFill/>
        </p:spPr>
        <p:txBody>
          <a:bodyPr wrap="none" rtlCol="0">
            <a:spAutoFit/>
          </a:bodyPr>
          <a:lstStyle/>
          <a:p>
            <a:r>
              <a:rPr lang="en-US" sz="1400" dirty="0">
                <a:solidFill>
                  <a:schemeClr val="accent3">
                    <a:lumMod val="75000"/>
                  </a:schemeClr>
                </a:solidFill>
                <a:latin typeface="+mn-lt"/>
              </a:rPr>
              <a:t>Product service</a:t>
            </a:r>
          </a:p>
        </p:txBody>
      </p:sp>
      <p:cxnSp>
        <p:nvCxnSpPr>
          <p:cNvPr id="22" name="Straight Arrow Connector 21">
            <a:extLst>
              <a:ext uri="{FF2B5EF4-FFF2-40B4-BE49-F238E27FC236}">
                <a16:creationId xmlns:a16="http://schemas.microsoft.com/office/drawing/2014/main" id="{8E2156BA-E39F-46B7-9323-D44C0880819A}"/>
              </a:ext>
            </a:extLst>
          </p:cNvPr>
          <p:cNvCxnSpPr>
            <a:cxnSpLocks/>
          </p:cNvCxnSpPr>
          <p:nvPr/>
        </p:nvCxnSpPr>
        <p:spPr>
          <a:xfrm flipV="1">
            <a:off x="1676400" y="3784257"/>
            <a:ext cx="2299658" cy="49042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6" name="TextBox 25">
            <a:extLst>
              <a:ext uri="{FF2B5EF4-FFF2-40B4-BE49-F238E27FC236}">
                <a16:creationId xmlns:a16="http://schemas.microsoft.com/office/drawing/2014/main" id="{BBA3E020-32DA-4F35-A571-D9EC16946D98}"/>
              </a:ext>
            </a:extLst>
          </p:cNvPr>
          <p:cNvSpPr txBox="1"/>
          <p:nvPr/>
        </p:nvSpPr>
        <p:spPr>
          <a:xfrm>
            <a:off x="4396878" y="1406970"/>
            <a:ext cx="1310359" cy="523220"/>
          </a:xfrm>
          <a:prstGeom prst="rect">
            <a:avLst/>
          </a:prstGeom>
          <a:noFill/>
        </p:spPr>
        <p:txBody>
          <a:bodyPr wrap="square" rtlCol="0">
            <a:spAutoFit/>
          </a:bodyPr>
          <a:lstStyle/>
          <a:p>
            <a:r>
              <a:rPr lang="en-US" sz="1400" dirty="0" err="1">
                <a:solidFill>
                  <a:schemeClr val="accent3">
                    <a:lumMod val="75000"/>
                  </a:schemeClr>
                </a:solidFill>
                <a:latin typeface="+mn-lt"/>
              </a:rPr>
              <a:t>Api</a:t>
            </a:r>
            <a:r>
              <a:rPr lang="en-US" sz="1400" dirty="0">
                <a:solidFill>
                  <a:schemeClr val="accent3">
                    <a:lumMod val="75000"/>
                  </a:schemeClr>
                </a:solidFill>
                <a:latin typeface="+mn-lt"/>
              </a:rPr>
              <a:t> composer service</a:t>
            </a:r>
          </a:p>
        </p:txBody>
      </p:sp>
      <p:cxnSp>
        <p:nvCxnSpPr>
          <p:cNvPr id="27" name="Straight Arrow Connector 26">
            <a:extLst>
              <a:ext uri="{FF2B5EF4-FFF2-40B4-BE49-F238E27FC236}">
                <a16:creationId xmlns:a16="http://schemas.microsoft.com/office/drawing/2014/main" id="{D5151F7D-87EF-4819-B00E-168DCB21BFF9}"/>
              </a:ext>
            </a:extLst>
          </p:cNvPr>
          <p:cNvCxnSpPr>
            <a:cxnSpLocks/>
          </p:cNvCxnSpPr>
          <p:nvPr/>
        </p:nvCxnSpPr>
        <p:spPr>
          <a:xfrm flipV="1">
            <a:off x="2035430" y="1550080"/>
            <a:ext cx="2361448" cy="60809"/>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https://github.com/shekhar2010us/microservices_kubernetes_docker/blob/master/setup_notes.md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mn-lt"/>
              </a:rPr>
              <a:t>Break monolith to multiple services</a:t>
            </a:r>
          </a:p>
          <a:p>
            <a:pPr marL="342900" indent="-342900">
              <a:lnSpc>
                <a:spcPct val="150000"/>
              </a:lnSpc>
              <a:buFont typeface="Arial" panose="020B0604020202020204" pitchFamily="34" charset="0"/>
              <a:buChar char="•"/>
            </a:pPr>
            <a:r>
              <a:rPr lang="en-US" sz="2000" dirty="0">
                <a:latin typeface="+mn-lt"/>
              </a:rPr>
              <a:t>Build individual service</a:t>
            </a:r>
          </a:p>
          <a:p>
            <a:pPr marL="342900" indent="-342900">
              <a:lnSpc>
                <a:spcPct val="150000"/>
              </a:lnSpc>
              <a:buFont typeface="Arial" panose="020B0604020202020204" pitchFamily="34" charset="0"/>
              <a:buChar char="•"/>
            </a:pPr>
            <a:r>
              <a:rPr lang="en-US" sz="2000" dirty="0">
                <a:latin typeface="+mn-lt"/>
              </a:rPr>
              <a:t>Create required docker images</a:t>
            </a:r>
          </a:p>
          <a:p>
            <a:pPr marL="342900" indent="-342900">
              <a:lnSpc>
                <a:spcPct val="150000"/>
              </a:lnSpc>
              <a:buFont typeface="Arial" panose="020B0604020202020204" pitchFamily="34" charset="0"/>
              <a:buChar char="•"/>
            </a:pPr>
            <a:r>
              <a:rPr lang="en-US" sz="2000" dirty="0">
                <a:latin typeface="+mn-lt"/>
              </a:rPr>
              <a:t>Push all images to private registry</a:t>
            </a:r>
          </a:p>
          <a:p>
            <a:pPr marL="342900" indent="-342900">
              <a:lnSpc>
                <a:spcPct val="150000"/>
              </a:lnSpc>
              <a:buFont typeface="Arial" panose="020B0604020202020204" pitchFamily="34" charset="0"/>
              <a:buChar char="•"/>
            </a:pPr>
            <a:r>
              <a:rPr lang="en-US" sz="2000" dirty="0">
                <a:latin typeface="+mn-lt"/>
              </a:rPr>
              <a:t>Create </a:t>
            </a:r>
            <a:r>
              <a:rPr lang="en-US" sz="2000" dirty="0" err="1">
                <a:latin typeface="+mn-lt"/>
              </a:rPr>
              <a:t>kubernetes</a:t>
            </a:r>
            <a:r>
              <a:rPr lang="en-US" sz="2000" dirty="0">
                <a:latin typeface="+mn-lt"/>
              </a:rPr>
              <a:t> deployment, pod, services, </a:t>
            </a:r>
            <a:r>
              <a:rPr lang="en-US" sz="2000" dirty="0" err="1">
                <a:latin typeface="+mn-lt"/>
              </a:rPr>
              <a:t>rc</a:t>
            </a:r>
            <a:r>
              <a:rPr lang="en-US" sz="2000" dirty="0">
                <a:latin typeface="+mn-lt"/>
              </a:rPr>
              <a:t>, and persistent claim</a:t>
            </a:r>
          </a:p>
          <a:p>
            <a:pPr marL="342900" indent="-342900">
              <a:lnSpc>
                <a:spcPct val="150000"/>
              </a:lnSpc>
              <a:buFont typeface="Arial" panose="020B0604020202020204" pitchFamily="34" charset="0"/>
              <a:buChar char="•"/>
            </a:pPr>
            <a:r>
              <a:rPr lang="en-US" sz="2000" dirty="0">
                <a:latin typeface="+mn-lt"/>
              </a:rPr>
              <a:t>Start all </a:t>
            </a:r>
            <a:r>
              <a:rPr lang="en-US" sz="2000" dirty="0" err="1">
                <a:latin typeface="+mn-lt"/>
              </a:rPr>
              <a:t>kubernetes</a:t>
            </a:r>
            <a:r>
              <a:rPr lang="en-US" sz="2000"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Redis</a:t>
            </a:r>
            <a:r>
              <a:rPr lang="en-US" sz="2800" dirty="0"/>
              <a:t> deployment and service)</a:t>
            </a:r>
          </a:p>
        </p:txBody>
      </p:sp>
      <p:sp>
        <p:nvSpPr>
          <p:cNvPr id="5" name="Rectangle 1">
            <a:extLst>
              <a:ext uri="{FF2B5EF4-FFF2-40B4-BE49-F238E27FC236}">
                <a16:creationId xmlns:a16="http://schemas.microsoft.com/office/drawing/2014/main" id="{7A504A14-B799-40C2-BFBF-AA20DF378350}"/>
              </a:ext>
            </a:extLst>
          </p:cNvPr>
          <p:cNvSpPr>
            <a:spLocks noChangeArrowheads="1"/>
          </p:cNvSpPr>
          <p:nvPr/>
        </p:nvSpPr>
        <p:spPr bwMode="auto">
          <a:xfrm>
            <a:off x="533400" y="1371600"/>
            <a:ext cx="6858000" cy="20313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extensions/v1beta1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Deployment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replicas: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template:</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labels: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containers: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image: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redis:alpine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41C2B89-8A3A-4225-AAF9-5706F4D72B77}"/>
              </a:ext>
            </a:extLst>
          </p:cNvPr>
          <p:cNvSpPr>
            <a:spLocks noChangeArrowheads="1"/>
          </p:cNvSpPr>
          <p:nvPr/>
        </p:nvSpPr>
        <p:spPr bwMode="auto">
          <a:xfrm>
            <a:off x="533400" y="3739887"/>
            <a:ext cx="6858000" cy="189282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ClusterIP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6379</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targetPort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6379</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selector:</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0" name="Straight Arrow Connector 9">
            <a:extLst>
              <a:ext uri="{FF2B5EF4-FFF2-40B4-BE49-F238E27FC236}">
                <a16:creationId xmlns:a16="http://schemas.microsoft.com/office/drawing/2014/main" id="{641F10EF-46FC-4908-A085-F17AD93E349F}"/>
              </a:ext>
            </a:extLst>
          </p:cNvPr>
          <p:cNvCxnSpPr/>
          <p:nvPr/>
        </p:nvCxnSpPr>
        <p:spPr>
          <a:xfrm flipV="1">
            <a:off x="1905000" y="4267200"/>
            <a:ext cx="15240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6655DC6-2DA8-4C83-AEA8-1DE2D4C6555B}"/>
              </a:ext>
            </a:extLst>
          </p:cNvPr>
          <p:cNvSpPr txBox="1"/>
          <p:nvPr/>
        </p:nvSpPr>
        <p:spPr>
          <a:xfrm>
            <a:off x="3461327" y="3855303"/>
            <a:ext cx="1949444" cy="830997"/>
          </a:xfrm>
          <a:prstGeom prst="rect">
            <a:avLst/>
          </a:prstGeom>
          <a:noFill/>
        </p:spPr>
        <p:txBody>
          <a:bodyPr wrap="none" rtlCol="0">
            <a:spAutoFit/>
          </a:bodyPr>
          <a:lstStyle/>
          <a:p>
            <a:r>
              <a:rPr lang="en-US" sz="1600" dirty="0" err="1">
                <a:latin typeface="+mn-lt"/>
              </a:rPr>
              <a:t>ClusterIP</a:t>
            </a:r>
            <a:r>
              <a:rPr lang="en-US" sz="1600" dirty="0">
                <a:latin typeface="+mn-lt"/>
              </a:rPr>
              <a:t> can only be</a:t>
            </a:r>
          </a:p>
          <a:p>
            <a:r>
              <a:rPr lang="en-US" sz="1600" dirty="0">
                <a:latin typeface="+mn-lt"/>
              </a:rPr>
              <a:t>accessed from within</a:t>
            </a:r>
          </a:p>
          <a:p>
            <a:r>
              <a:rPr lang="en-US" sz="1600" dirty="0">
                <a:latin typeface="+mn-lt"/>
              </a:rPr>
              <a:t>the cluster</a:t>
            </a:r>
          </a:p>
        </p:txBody>
      </p:sp>
      <p:sp>
        <p:nvSpPr>
          <p:cNvPr id="12" name="TextBox 11">
            <a:extLst>
              <a:ext uri="{FF2B5EF4-FFF2-40B4-BE49-F238E27FC236}">
                <a16:creationId xmlns:a16="http://schemas.microsoft.com/office/drawing/2014/main" id="{F1CE9C6F-A40E-4885-BB47-D87BC5CA10E9}"/>
              </a:ext>
            </a:extLst>
          </p:cNvPr>
          <p:cNvSpPr txBox="1"/>
          <p:nvPr/>
        </p:nvSpPr>
        <p:spPr>
          <a:xfrm>
            <a:off x="5628223" y="1417048"/>
            <a:ext cx="1681679" cy="338554"/>
          </a:xfrm>
          <a:prstGeom prst="rect">
            <a:avLst/>
          </a:prstGeom>
          <a:noFill/>
        </p:spPr>
        <p:txBody>
          <a:bodyPr wrap="none" rtlCol="0">
            <a:spAutoFit/>
          </a:bodyPr>
          <a:lstStyle/>
          <a:p>
            <a:r>
              <a:rPr lang="en-US" sz="1600" dirty="0" err="1">
                <a:latin typeface="+mn-lt"/>
              </a:rPr>
              <a:t>Redis</a:t>
            </a:r>
            <a:r>
              <a:rPr lang="en-US" sz="1600" dirty="0">
                <a:latin typeface="+mn-lt"/>
              </a:rPr>
              <a:t> deployment</a:t>
            </a:r>
          </a:p>
        </p:txBody>
      </p:sp>
      <p:sp>
        <p:nvSpPr>
          <p:cNvPr id="13" name="TextBox 12">
            <a:extLst>
              <a:ext uri="{FF2B5EF4-FFF2-40B4-BE49-F238E27FC236}">
                <a16:creationId xmlns:a16="http://schemas.microsoft.com/office/drawing/2014/main" id="{88C49BCC-A47B-46F4-AA95-61F7D1E35893}"/>
              </a:ext>
            </a:extLst>
          </p:cNvPr>
          <p:cNvSpPr txBox="1"/>
          <p:nvPr/>
        </p:nvSpPr>
        <p:spPr>
          <a:xfrm>
            <a:off x="5943600" y="3776832"/>
            <a:ext cx="1276247" cy="338554"/>
          </a:xfrm>
          <a:prstGeom prst="rect">
            <a:avLst/>
          </a:prstGeom>
          <a:noFill/>
        </p:spPr>
        <p:txBody>
          <a:bodyPr wrap="none" rtlCol="0">
            <a:spAutoFit/>
          </a:bodyPr>
          <a:lstStyle/>
          <a:p>
            <a:r>
              <a:rPr lang="en-US" sz="1600" dirty="0" err="1">
                <a:latin typeface="+mn-lt"/>
              </a:rPr>
              <a:t>Redis</a:t>
            </a:r>
            <a:r>
              <a:rPr lang="en-US" sz="1600" dirty="0">
                <a:latin typeface="+mn-lt"/>
              </a:rPr>
              <a:t> Service</a:t>
            </a:r>
          </a:p>
        </p:txBody>
      </p:sp>
    </p:spTree>
    <p:extLst>
      <p:ext uri="{BB962C8B-B14F-4D97-AF65-F5344CB8AC3E}">
        <p14:creationId xmlns:p14="http://schemas.microsoft.com/office/powerpoint/2010/main" val="3638931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ea typeface="Calibri"/>
                <a:cs typeface="Calibri"/>
                <a:sym typeface="Calibri"/>
              </a:rPr>
              <a:t>Welcome!</a:t>
            </a:r>
            <a:endParaRPr lang="en-US" dirty="0"/>
          </a:p>
        </p:txBody>
      </p:sp>
      <p:grpSp>
        <p:nvGrpSpPr>
          <p:cNvPr id="4" name="Shape 112"/>
          <p:cNvGrpSpPr/>
          <p:nvPr/>
        </p:nvGrpSpPr>
        <p:grpSpPr>
          <a:xfrm>
            <a:off x="2286000" y="1531538"/>
            <a:ext cx="4572000" cy="4048921"/>
            <a:chOff x="0" y="7538"/>
            <a:chExt cx="4572000" cy="4048921"/>
          </a:xfrm>
        </p:grpSpPr>
        <p:sp>
          <p:nvSpPr>
            <p:cNvPr id="5" name="Shape 113"/>
            <p:cNvSpPr/>
            <p:nvPr/>
          </p:nvSpPr>
          <p:spPr>
            <a:xfrm>
              <a:off x="0" y="347019"/>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 name="Shape 114"/>
            <p:cNvSpPr/>
            <p:nvPr/>
          </p:nvSpPr>
          <p:spPr>
            <a:xfrm>
              <a:off x="228600" y="7538"/>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115"/>
            <p:cNvSpPr txBox="1"/>
            <p:nvPr/>
          </p:nvSpPr>
          <p:spPr>
            <a:xfrm>
              <a:off x="261743" y="40682"/>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Logistics (breaks, facilities, lunch, etc.)</a:t>
              </a:r>
            </a:p>
          </p:txBody>
        </p:sp>
        <p:sp>
          <p:nvSpPr>
            <p:cNvPr id="8" name="Shape 116"/>
            <p:cNvSpPr/>
            <p:nvPr/>
          </p:nvSpPr>
          <p:spPr>
            <a:xfrm>
              <a:off x="0" y="139030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117"/>
            <p:cNvSpPr/>
            <p:nvPr/>
          </p:nvSpPr>
          <p:spPr>
            <a:xfrm>
              <a:off x="228600" y="105082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18"/>
            <p:cNvSpPr txBox="1"/>
            <p:nvPr/>
          </p:nvSpPr>
          <p:spPr>
            <a:xfrm>
              <a:off x="261743" y="108396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Rules of Engagement</a:t>
              </a:r>
            </a:p>
          </p:txBody>
        </p:sp>
        <p:sp>
          <p:nvSpPr>
            <p:cNvPr id="11" name="Shape 119"/>
            <p:cNvSpPr/>
            <p:nvPr/>
          </p:nvSpPr>
          <p:spPr>
            <a:xfrm>
              <a:off x="0" y="243358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0"/>
            <p:cNvSpPr/>
            <p:nvPr/>
          </p:nvSpPr>
          <p:spPr>
            <a:xfrm>
              <a:off x="228600" y="209410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21"/>
            <p:cNvSpPr txBox="1"/>
            <p:nvPr/>
          </p:nvSpPr>
          <p:spPr>
            <a:xfrm>
              <a:off x="261743" y="212724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Introductions</a:t>
              </a:r>
            </a:p>
          </p:txBody>
        </p:sp>
        <p:sp>
          <p:nvSpPr>
            <p:cNvPr id="14" name="Shape 122"/>
            <p:cNvSpPr/>
            <p:nvPr/>
          </p:nvSpPr>
          <p:spPr>
            <a:xfrm>
              <a:off x="0" y="347686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23"/>
            <p:cNvSpPr/>
            <p:nvPr/>
          </p:nvSpPr>
          <p:spPr>
            <a:xfrm>
              <a:off x="228600" y="313738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24"/>
            <p:cNvSpPr txBox="1"/>
            <p:nvPr/>
          </p:nvSpPr>
          <p:spPr>
            <a:xfrm>
              <a:off x="261743" y="3170524"/>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Let</a:t>
              </a:r>
              <a:r>
                <a:rPr lang="en-US" sz="2300">
                  <a:solidFill>
                    <a:schemeClr val="lt1"/>
                  </a:solidFill>
                </a:rPr>
                <a:t>’</a:t>
              </a:r>
              <a:r>
                <a:rPr lang="en-US" sz="2300">
                  <a:solidFill>
                    <a:schemeClr val="lt1"/>
                  </a:solidFill>
                  <a:latin typeface="Arial"/>
                  <a:ea typeface="Arial"/>
                  <a:cs typeface="Arial"/>
                  <a:sym typeface="Arial"/>
                </a:rPr>
                <a:t>s Get Started!</a:t>
              </a:r>
            </a:p>
          </p:txBody>
        </p:sp>
      </p:grpSp>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200" y="5419522"/>
            <a:ext cx="2024913" cy="923330"/>
          </a:xfrm>
          <a:prstGeom prst="rect">
            <a:avLst/>
          </a:prstGeom>
          <a:noFill/>
        </p:spPr>
        <p:txBody>
          <a:bodyPr wrap="none" rtlCol="0">
            <a:spAutoFit/>
          </a:bodyPr>
          <a:lstStyle/>
          <a:p>
            <a:pPr marL="285750" indent="-285750">
              <a:buFont typeface="Arial" panose="020B0604020202020204" pitchFamily="34" charset="0"/>
              <a:buChar char="•"/>
            </a:pPr>
            <a:r>
              <a:rPr lang="en-US" dirty="0"/>
              <a:t>Deployment ??</a:t>
            </a:r>
          </a:p>
          <a:p>
            <a:pPr marL="285750" indent="-285750">
              <a:buFont typeface="Arial" panose="020B0604020202020204" pitchFamily="34" charset="0"/>
              <a:buChar char="•"/>
            </a:pPr>
            <a:r>
              <a:rPr lang="en-US" dirty="0"/>
              <a:t>Scaling ??</a:t>
            </a:r>
          </a:p>
          <a:p>
            <a:pPr marL="285750" indent="-285750">
              <a:buFont typeface="Arial" panose="020B0604020202020204" pitchFamily="34" charset="0"/>
              <a:buChar char="•"/>
            </a:pPr>
            <a:r>
              <a:rPr lang="en-US" dirty="0"/>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Redis</a:t>
            </a:r>
            <a:r>
              <a:rPr lang="en-US" sz="2800" dirty="0"/>
              <a:t> user data loader image and pod)</a:t>
            </a:r>
          </a:p>
        </p:txBody>
      </p:sp>
      <p:sp>
        <p:nvSpPr>
          <p:cNvPr id="4" name="Rectangle 1">
            <a:extLst>
              <a:ext uri="{FF2B5EF4-FFF2-40B4-BE49-F238E27FC236}">
                <a16:creationId xmlns:a16="http://schemas.microsoft.com/office/drawing/2014/main" id="{EDAAA024-D5DA-46E7-BB6F-97932C68E202}"/>
              </a:ext>
            </a:extLst>
          </p:cNvPr>
          <p:cNvSpPr>
            <a:spLocks noChangeArrowheads="1"/>
          </p:cNvSpPr>
          <p:nvPr/>
        </p:nvSpPr>
        <p:spPr bwMode="auto">
          <a:xfrm>
            <a:off x="381000" y="1828800"/>
            <a:ext cx="6569364" cy="12192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docker build -f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Dockerfile.userdataloader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 java_mvn_redis_userloader:1.0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FROM maven</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RUN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mkdir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/code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 . /code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WORKDIR /code/user-service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CMD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mvn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"clean", "install", "-U"]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A8CC2EC-36E8-4760-9706-89AF1331260F}"/>
              </a:ext>
            </a:extLst>
          </p:cNvPr>
          <p:cNvSpPr>
            <a:spLocks noChangeArrowheads="1"/>
          </p:cNvSpPr>
          <p:nvPr/>
        </p:nvSpPr>
        <p:spPr bwMode="auto">
          <a:xfrm>
            <a:off x="397164" y="3645511"/>
            <a:ext cx="6553200" cy="175432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-user-loader</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containers: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-user-loader</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image: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java_mvn_redis_userloader:1.0</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command: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mvn</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exec:java</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Dexec.mainClass</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args</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com.app.startup.DataLoader</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4EFA55F-63C5-4778-B112-5638CFDAD905}"/>
              </a:ext>
            </a:extLst>
          </p:cNvPr>
          <p:cNvSpPr txBox="1"/>
          <p:nvPr/>
        </p:nvSpPr>
        <p:spPr>
          <a:xfrm>
            <a:off x="5638800" y="1988403"/>
            <a:ext cx="1300036" cy="830997"/>
          </a:xfrm>
          <a:prstGeom prst="rect">
            <a:avLst/>
          </a:prstGeom>
          <a:noFill/>
        </p:spPr>
        <p:txBody>
          <a:bodyPr wrap="none" rtlCol="0">
            <a:spAutoFit/>
          </a:bodyPr>
          <a:lstStyle/>
          <a:p>
            <a:r>
              <a:rPr lang="en-US" sz="1600" dirty="0" err="1">
                <a:latin typeface="+mn-lt"/>
              </a:rPr>
              <a:t>Redis</a:t>
            </a:r>
            <a:r>
              <a:rPr lang="en-US" sz="1600" dirty="0">
                <a:latin typeface="+mn-lt"/>
              </a:rPr>
              <a:t> user</a:t>
            </a:r>
          </a:p>
          <a:p>
            <a:r>
              <a:rPr lang="en-US" sz="1600" dirty="0" err="1">
                <a:latin typeface="+mn-lt"/>
              </a:rPr>
              <a:t>data_loader</a:t>
            </a:r>
            <a:endParaRPr lang="en-US" sz="1600" dirty="0">
              <a:latin typeface="+mn-lt"/>
            </a:endParaRPr>
          </a:p>
          <a:p>
            <a:r>
              <a:rPr lang="en-US" sz="1600" dirty="0">
                <a:latin typeface="+mn-lt"/>
              </a:rPr>
              <a:t>docker image</a:t>
            </a:r>
          </a:p>
        </p:txBody>
      </p:sp>
      <p:sp>
        <p:nvSpPr>
          <p:cNvPr id="8" name="TextBox 7">
            <a:extLst>
              <a:ext uri="{FF2B5EF4-FFF2-40B4-BE49-F238E27FC236}">
                <a16:creationId xmlns:a16="http://schemas.microsoft.com/office/drawing/2014/main" id="{401F8C94-0F7F-42FE-849D-BF604A1D758F}"/>
              </a:ext>
            </a:extLst>
          </p:cNvPr>
          <p:cNvSpPr txBox="1"/>
          <p:nvPr/>
        </p:nvSpPr>
        <p:spPr>
          <a:xfrm>
            <a:off x="5410200" y="3987225"/>
            <a:ext cx="1560427" cy="584775"/>
          </a:xfrm>
          <a:prstGeom prst="rect">
            <a:avLst/>
          </a:prstGeom>
          <a:noFill/>
        </p:spPr>
        <p:txBody>
          <a:bodyPr wrap="none" rtlCol="0">
            <a:spAutoFit/>
          </a:bodyPr>
          <a:lstStyle/>
          <a:p>
            <a:r>
              <a:rPr lang="en-US" sz="1600" dirty="0" err="1">
                <a:latin typeface="+mn-lt"/>
              </a:rPr>
              <a:t>Redis</a:t>
            </a:r>
            <a:r>
              <a:rPr lang="en-US" sz="1600" dirty="0">
                <a:latin typeface="+mn-lt"/>
              </a:rPr>
              <a:t> user</a:t>
            </a:r>
          </a:p>
          <a:p>
            <a:r>
              <a:rPr lang="en-US" sz="1600" dirty="0" err="1">
                <a:latin typeface="+mn-lt"/>
              </a:rPr>
              <a:t>data_loader</a:t>
            </a:r>
            <a:r>
              <a:rPr lang="en-US" sz="1600" dirty="0">
                <a:latin typeface="+mn-lt"/>
              </a:rPr>
              <a:t> pod</a:t>
            </a:r>
          </a:p>
        </p:txBody>
      </p:sp>
      <p:sp>
        <p:nvSpPr>
          <p:cNvPr id="10" name="TextBox 9">
            <a:extLst>
              <a:ext uri="{FF2B5EF4-FFF2-40B4-BE49-F238E27FC236}">
                <a16:creationId xmlns:a16="http://schemas.microsoft.com/office/drawing/2014/main" id="{3A49AF76-DE54-49D1-8194-994B4AA6E452}"/>
              </a:ext>
            </a:extLst>
          </p:cNvPr>
          <p:cNvSpPr txBox="1"/>
          <p:nvPr/>
        </p:nvSpPr>
        <p:spPr>
          <a:xfrm>
            <a:off x="6170150" y="5600732"/>
            <a:ext cx="2272545" cy="830997"/>
          </a:xfrm>
          <a:prstGeom prst="rect">
            <a:avLst/>
          </a:prstGeom>
          <a:noFill/>
        </p:spPr>
        <p:txBody>
          <a:bodyPr wrap="none" rtlCol="0">
            <a:spAutoFit/>
          </a:bodyPr>
          <a:lstStyle/>
          <a:p>
            <a:r>
              <a:rPr lang="en-US" sz="1600" dirty="0">
                <a:latin typeface="+mn-lt"/>
              </a:rPr>
              <a:t>** Similar config files for </a:t>
            </a:r>
          </a:p>
          <a:p>
            <a:r>
              <a:rPr lang="en-US" sz="1600" dirty="0" err="1">
                <a:latin typeface="+mn-lt"/>
              </a:rPr>
              <a:t>Redis</a:t>
            </a:r>
            <a:r>
              <a:rPr lang="en-US" sz="1600" dirty="0">
                <a:latin typeface="+mn-lt"/>
              </a:rPr>
              <a:t> product</a:t>
            </a:r>
          </a:p>
          <a:p>
            <a:r>
              <a:rPr lang="en-US" sz="1600" dirty="0" err="1">
                <a:latin typeface="+mn-lt"/>
              </a:rPr>
              <a:t>data_loader</a:t>
            </a:r>
            <a:r>
              <a:rPr lang="en-US" sz="1600" dirty="0">
                <a:latin typeface="+mn-lt"/>
              </a:rPr>
              <a:t> pod</a:t>
            </a:r>
          </a:p>
        </p:txBody>
      </p:sp>
    </p:spTree>
    <p:extLst>
      <p:ext uri="{BB962C8B-B14F-4D97-AF65-F5344CB8AC3E}">
        <p14:creationId xmlns:p14="http://schemas.microsoft.com/office/powerpoint/2010/main" val="26459265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(User service persistent claim and volume)</a:t>
            </a:r>
          </a:p>
        </p:txBody>
      </p:sp>
      <p:sp>
        <p:nvSpPr>
          <p:cNvPr id="4" name="Rectangle 1">
            <a:extLst>
              <a:ext uri="{FF2B5EF4-FFF2-40B4-BE49-F238E27FC236}">
                <a16:creationId xmlns:a16="http://schemas.microsoft.com/office/drawing/2014/main" id="{FE3C36A9-3582-4C10-87E0-860E71199B20}"/>
              </a:ext>
            </a:extLst>
          </p:cNvPr>
          <p:cNvSpPr>
            <a:spLocks noChangeArrowheads="1"/>
          </p:cNvSpPr>
          <p:nvPr/>
        </p:nvSpPr>
        <p:spPr bwMode="auto">
          <a:xfrm>
            <a:off x="281710" y="1340706"/>
            <a:ext cx="6010564" cy="258532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PersistentVolume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user-service-war-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pv</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local</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storageClassName</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manual</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capacity:</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storage: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1Gi</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accessModes</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ReadWriteOnce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hostPath</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path: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"/root/code/</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microservices_kubernetes_docker</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/user-service/target/user-service-1.0.war"</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311CFA4-4D86-4770-BB33-969C87C51109}"/>
              </a:ext>
            </a:extLst>
          </p:cNvPr>
          <p:cNvSpPr>
            <a:spLocks noChangeArrowheads="1"/>
          </p:cNvSpPr>
          <p:nvPr/>
        </p:nvSpPr>
        <p:spPr bwMode="auto">
          <a:xfrm>
            <a:off x="281710" y="4017373"/>
            <a:ext cx="5989782" cy="20313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PersistentVolumeClaim</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apiVersion: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user-service-war-pv-claim</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storageClassName: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manual</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accessModes: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ReadWriteOnce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resources: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requests: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storage: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1Gi</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F876F64-3613-48CF-8965-7BA20EFD9137}"/>
              </a:ext>
            </a:extLst>
          </p:cNvPr>
          <p:cNvSpPr txBox="1"/>
          <p:nvPr/>
        </p:nvSpPr>
        <p:spPr>
          <a:xfrm>
            <a:off x="4599175" y="1524000"/>
            <a:ext cx="1672317" cy="338554"/>
          </a:xfrm>
          <a:prstGeom prst="rect">
            <a:avLst/>
          </a:prstGeom>
          <a:noFill/>
        </p:spPr>
        <p:txBody>
          <a:bodyPr wrap="none" rtlCol="0">
            <a:spAutoFit/>
          </a:bodyPr>
          <a:lstStyle/>
          <a:p>
            <a:r>
              <a:rPr lang="en-US" sz="1600" dirty="0">
                <a:latin typeface="+mn-lt"/>
              </a:rPr>
              <a:t>Persistent volume</a:t>
            </a:r>
          </a:p>
        </p:txBody>
      </p:sp>
      <p:sp>
        <p:nvSpPr>
          <p:cNvPr id="8" name="TextBox 7">
            <a:extLst>
              <a:ext uri="{FF2B5EF4-FFF2-40B4-BE49-F238E27FC236}">
                <a16:creationId xmlns:a16="http://schemas.microsoft.com/office/drawing/2014/main" id="{57F71E0F-427A-4407-AF6C-5A3511F3F4CD}"/>
              </a:ext>
            </a:extLst>
          </p:cNvPr>
          <p:cNvSpPr txBox="1"/>
          <p:nvPr/>
        </p:nvSpPr>
        <p:spPr>
          <a:xfrm>
            <a:off x="4688782" y="4109323"/>
            <a:ext cx="1493101" cy="338554"/>
          </a:xfrm>
          <a:prstGeom prst="rect">
            <a:avLst/>
          </a:prstGeom>
          <a:noFill/>
        </p:spPr>
        <p:txBody>
          <a:bodyPr wrap="none" rtlCol="0">
            <a:spAutoFit/>
          </a:bodyPr>
          <a:lstStyle/>
          <a:p>
            <a:r>
              <a:rPr lang="en-US" sz="1600" dirty="0">
                <a:latin typeface="+mn-lt"/>
              </a:rPr>
              <a:t>Persistent claim</a:t>
            </a:r>
          </a:p>
        </p:txBody>
      </p:sp>
      <p:sp>
        <p:nvSpPr>
          <p:cNvPr id="10" name="TextBox 9">
            <a:extLst>
              <a:ext uri="{FF2B5EF4-FFF2-40B4-BE49-F238E27FC236}">
                <a16:creationId xmlns:a16="http://schemas.microsoft.com/office/drawing/2014/main" id="{83E73B61-D6E2-4FB1-8738-6B6B33CB611C}"/>
              </a:ext>
            </a:extLst>
          </p:cNvPr>
          <p:cNvSpPr txBox="1"/>
          <p:nvPr/>
        </p:nvSpPr>
        <p:spPr>
          <a:xfrm>
            <a:off x="6553200" y="5659858"/>
            <a:ext cx="2388539" cy="830997"/>
          </a:xfrm>
          <a:prstGeom prst="rect">
            <a:avLst/>
          </a:prstGeom>
          <a:noFill/>
        </p:spPr>
        <p:txBody>
          <a:bodyPr wrap="none" rtlCol="0">
            <a:spAutoFit/>
          </a:bodyPr>
          <a:lstStyle/>
          <a:p>
            <a:r>
              <a:rPr lang="en-US" sz="1600" dirty="0">
                <a:latin typeface="+mn-lt"/>
              </a:rPr>
              <a:t>** Similar config files for </a:t>
            </a:r>
          </a:p>
          <a:p>
            <a:r>
              <a:rPr lang="en-US" sz="1600" dirty="0">
                <a:latin typeface="+mn-lt"/>
              </a:rPr>
              <a:t>product and </a:t>
            </a:r>
            <a:r>
              <a:rPr lang="en-US" sz="1600" dirty="0" err="1">
                <a:latin typeface="+mn-lt"/>
              </a:rPr>
              <a:t>api</a:t>
            </a:r>
            <a:r>
              <a:rPr lang="en-US" sz="1600" dirty="0">
                <a:latin typeface="+mn-lt"/>
              </a:rPr>
              <a:t>-composer</a:t>
            </a:r>
          </a:p>
          <a:p>
            <a:r>
              <a:rPr lang="en-US" sz="1600" dirty="0">
                <a:latin typeface="+mn-lt"/>
              </a:rPr>
              <a:t>services</a:t>
            </a:r>
          </a:p>
        </p:txBody>
      </p:sp>
    </p:spTree>
    <p:extLst>
      <p:ext uri="{BB962C8B-B14F-4D97-AF65-F5344CB8AC3E}">
        <p14:creationId xmlns:p14="http://schemas.microsoft.com/office/powerpoint/2010/main" val="36618944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(User service deployment)</a:t>
            </a:r>
          </a:p>
        </p:txBody>
      </p:sp>
      <p:sp>
        <p:nvSpPr>
          <p:cNvPr id="4" name="Rectangle 1">
            <a:extLst>
              <a:ext uri="{FF2B5EF4-FFF2-40B4-BE49-F238E27FC236}">
                <a16:creationId xmlns:a16="http://schemas.microsoft.com/office/drawing/2014/main" id="{AF38C037-FFDD-4B82-94DA-9328A30E16F9}"/>
              </a:ext>
            </a:extLst>
          </p:cNvPr>
          <p:cNvSpPr>
            <a:spLocks noChangeArrowheads="1"/>
          </p:cNvSpPr>
          <p:nvPr/>
        </p:nvSpPr>
        <p:spPr bwMode="auto">
          <a:xfrm>
            <a:off x="152400" y="1779181"/>
            <a:ext cx="8610600" cy="355481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apiVersion: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extensions/v1beta1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Deployment</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replicas: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template:</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labels: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containers: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image: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tomcat</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containerPort: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volumeMounts: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mountPath: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/usr/local/tomcat/webapps/user-service-1.0.war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volumes: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persistentVolumeClaim:</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claimName: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user-service-war-pv-claim</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7ACC5DE-AF1B-4C5F-AB8B-93C000B2BB1F}"/>
              </a:ext>
            </a:extLst>
          </p:cNvPr>
          <p:cNvSpPr txBox="1"/>
          <p:nvPr/>
        </p:nvSpPr>
        <p:spPr>
          <a:xfrm>
            <a:off x="6248400" y="1924403"/>
            <a:ext cx="2254656" cy="338554"/>
          </a:xfrm>
          <a:prstGeom prst="rect">
            <a:avLst/>
          </a:prstGeom>
          <a:noFill/>
        </p:spPr>
        <p:txBody>
          <a:bodyPr wrap="none" rtlCol="0">
            <a:spAutoFit/>
          </a:bodyPr>
          <a:lstStyle/>
          <a:p>
            <a:r>
              <a:rPr lang="en-US" sz="1600" dirty="0">
                <a:latin typeface="+mn-lt"/>
              </a:rPr>
              <a:t>User service deployment</a:t>
            </a:r>
          </a:p>
        </p:txBody>
      </p:sp>
      <p:cxnSp>
        <p:nvCxnSpPr>
          <p:cNvPr id="7" name="Straight Arrow Connector 6">
            <a:extLst>
              <a:ext uri="{FF2B5EF4-FFF2-40B4-BE49-F238E27FC236}">
                <a16:creationId xmlns:a16="http://schemas.microsoft.com/office/drawing/2014/main" id="{F25D4C19-71A3-4B55-B99C-47588180DE78}"/>
              </a:ext>
            </a:extLst>
          </p:cNvPr>
          <p:cNvCxnSpPr/>
          <p:nvPr/>
        </p:nvCxnSpPr>
        <p:spPr>
          <a:xfrm flipV="1">
            <a:off x="3853873" y="4290252"/>
            <a:ext cx="15240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7806B65-94D6-46FD-B3B7-CCA30B4C5DB1}"/>
              </a:ext>
            </a:extLst>
          </p:cNvPr>
          <p:cNvSpPr txBox="1"/>
          <p:nvPr/>
        </p:nvSpPr>
        <p:spPr>
          <a:xfrm>
            <a:off x="5405582" y="3874753"/>
            <a:ext cx="2472023" cy="830997"/>
          </a:xfrm>
          <a:prstGeom prst="rect">
            <a:avLst/>
          </a:prstGeom>
          <a:noFill/>
        </p:spPr>
        <p:txBody>
          <a:bodyPr wrap="none" rtlCol="0">
            <a:spAutoFit/>
          </a:bodyPr>
          <a:lstStyle/>
          <a:p>
            <a:r>
              <a:rPr lang="en-US" sz="1600" dirty="0">
                <a:latin typeface="+mn-lt"/>
              </a:rPr>
              <a:t>Using persistent volume for</a:t>
            </a:r>
          </a:p>
          <a:p>
            <a:r>
              <a:rPr lang="en-US" sz="1600" dirty="0">
                <a:latin typeface="+mn-lt"/>
              </a:rPr>
              <a:t>war file to deploy in</a:t>
            </a:r>
          </a:p>
          <a:p>
            <a:r>
              <a:rPr lang="en-US" sz="1600" dirty="0">
                <a:latin typeface="+mn-lt"/>
              </a:rPr>
              <a:t>tomcat server</a:t>
            </a:r>
          </a:p>
        </p:txBody>
      </p:sp>
      <p:sp>
        <p:nvSpPr>
          <p:cNvPr id="10" name="TextBox 9">
            <a:extLst>
              <a:ext uri="{FF2B5EF4-FFF2-40B4-BE49-F238E27FC236}">
                <a16:creationId xmlns:a16="http://schemas.microsoft.com/office/drawing/2014/main" id="{83B43AAC-959C-4CAA-9236-58B993A168A7}"/>
              </a:ext>
            </a:extLst>
          </p:cNvPr>
          <p:cNvSpPr txBox="1"/>
          <p:nvPr/>
        </p:nvSpPr>
        <p:spPr>
          <a:xfrm>
            <a:off x="6553200" y="5659858"/>
            <a:ext cx="2388539" cy="830997"/>
          </a:xfrm>
          <a:prstGeom prst="rect">
            <a:avLst/>
          </a:prstGeom>
          <a:noFill/>
        </p:spPr>
        <p:txBody>
          <a:bodyPr wrap="none" rtlCol="0">
            <a:spAutoFit/>
          </a:bodyPr>
          <a:lstStyle/>
          <a:p>
            <a:r>
              <a:rPr lang="en-US" sz="1600" dirty="0">
                <a:latin typeface="+mn-lt"/>
              </a:rPr>
              <a:t>** Similar config files for </a:t>
            </a:r>
          </a:p>
          <a:p>
            <a:r>
              <a:rPr lang="en-US" sz="1600" dirty="0">
                <a:latin typeface="+mn-lt"/>
              </a:rPr>
              <a:t>product and </a:t>
            </a:r>
            <a:r>
              <a:rPr lang="en-US" sz="1600" dirty="0" err="1">
                <a:latin typeface="+mn-lt"/>
              </a:rPr>
              <a:t>api</a:t>
            </a:r>
            <a:r>
              <a:rPr lang="en-US" sz="1600" dirty="0">
                <a:latin typeface="+mn-lt"/>
              </a:rPr>
              <a:t>-composer</a:t>
            </a:r>
          </a:p>
          <a:p>
            <a:r>
              <a:rPr lang="en-US" sz="1600" dirty="0">
                <a:latin typeface="+mn-lt"/>
              </a:rPr>
              <a:t>services</a:t>
            </a:r>
          </a:p>
        </p:txBody>
      </p:sp>
    </p:spTree>
    <p:extLst>
      <p:ext uri="{BB962C8B-B14F-4D97-AF65-F5344CB8AC3E}">
        <p14:creationId xmlns:p14="http://schemas.microsoft.com/office/powerpoint/2010/main" val="41102876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(user-service service)</a:t>
            </a:r>
          </a:p>
        </p:txBody>
      </p:sp>
      <p:sp>
        <p:nvSpPr>
          <p:cNvPr id="4" name="Rectangle 1">
            <a:extLst>
              <a:ext uri="{FF2B5EF4-FFF2-40B4-BE49-F238E27FC236}">
                <a16:creationId xmlns:a16="http://schemas.microsoft.com/office/drawing/2014/main" id="{A89ACE03-7D21-422A-81AC-AD97882DF6AD}"/>
              </a:ext>
            </a:extLst>
          </p:cNvPr>
          <p:cNvSpPr>
            <a:spLocks noChangeArrowheads="1"/>
          </p:cNvSpPr>
          <p:nvPr/>
        </p:nvSpPr>
        <p:spPr bwMode="auto">
          <a:xfrm>
            <a:off x="89788" y="1391587"/>
            <a:ext cx="8839200" cy="21698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apiVersion: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LoadBalancer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"user-service"</a:t>
            </a:r>
            <a:b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targetPort: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nodePort: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31003</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selector:</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21CB73F-D2B7-42D5-8978-66863F68B34C}"/>
              </a:ext>
            </a:extLst>
          </p:cNvPr>
          <p:cNvSpPr txBox="1"/>
          <p:nvPr/>
        </p:nvSpPr>
        <p:spPr>
          <a:xfrm>
            <a:off x="4599175" y="1524000"/>
            <a:ext cx="4029629" cy="830997"/>
          </a:xfrm>
          <a:prstGeom prst="rect">
            <a:avLst/>
          </a:prstGeom>
          <a:noFill/>
        </p:spPr>
        <p:txBody>
          <a:bodyPr wrap="none" rtlCol="0">
            <a:spAutoFit/>
          </a:bodyPr>
          <a:lstStyle/>
          <a:p>
            <a:r>
              <a:rPr lang="en-US" sz="1600" dirty="0">
                <a:latin typeface="+mn-lt"/>
              </a:rPr>
              <a:t>User service</a:t>
            </a:r>
          </a:p>
          <a:p>
            <a:r>
              <a:rPr lang="en-US" sz="1600" dirty="0">
                <a:latin typeface="+mn-lt"/>
              </a:rPr>
              <a:t>Type:- </a:t>
            </a:r>
            <a:r>
              <a:rPr lang="en-US" sz="1600" dirty="0" err="1">
                <a:latin typeface="+mn-lt"/>
              </a:rPr>
              <a:t>LoadBalancer</a:t>
            </a:r>
            <a:endParaRPr lang="en-US" sz="1600" dirty="0">
              <a:latin typeface="+mn-lt"/>
            </a:endParaRPr>
          </a:p>
          <a:p>
            <a:r>
              <a:rPr lang="en-US" sz="1600" dirty="0">
                <a:latin typeface="+mn-lt"/>
              </a:rPr>
              <a:t>(accessed for outside cluster using external IP)</a:t>
            </a:r>
          </a:p>
        </p:txBody>
      </p:sp>
      <p:sp>
        <p:nvSpPr>
          <p:cNvPr id="5" name="Rectangle 2">
            <a:extLst>
              <a:ext uri="{FF2B5EF4-FFF2-40B4-BE49-F238E27FC236}">
                <a16:creationId xmlns:a16="http://schemas.microsoft.com/office/drawing/2014/main" id="{50066750-771D-47F6-B2A4-D5656CF154F1}"/>
              </a:ext>
            </a:extLst>
          </p:cNvPr>
          <p:cNvSpPr>
            <a:spLocks noChangeArrowheads="1"/>
          </p:cNvSpPr>
          <p:nvPr/>
        </p:nvSpPr>
        <p:spPr bwMode="auto">
          <a:xfrm>
            <a:off x="89789" y="3791889"/>
            <a:ext cx="8839200" cy="21698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NodePort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"user-service"</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targetPort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nodePort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31001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selector:</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4C1037B-9B55-4434-A7EC-CD65E7C7EAF2}"/>
              </a:ext>
            </a:extLst>
          </p:cNvPr>
          <p:cNvSpPr txBox="1"/>
          <p:nvPr/>
        </p:nvSpPr>
        <p:spPr>
          <a:xfrm>
            <a:off x="4682836" y="3886200"/>
            <a:ext cx="3502113" cy="830997"/>
          </a:xfrm>
          <a:prstGeom prst="rect">
            <a:avLst/>
          </a:prstGeom>
          <a:noFill/>
        </p:spPr>
        <p:txBody>
          <a:bodyPr wrap="none" rtlCol="0">
            <a:spAutoFit/>
          </a:bodyPr>
          <a:lstStyle/>
          <a:p>
            <a:r>
              <a:rPr lang="en-US" sz="1600" dirty="0">
                <a:latin typeface="+mn-lt"/>
              </a:rPr>
              <a:t>User service</a:t>
            </a:r>
          </a:p>
          <a:p>
            <a:r>
              <a:rPr lang="en-US" sz="1600" dirty="0">
                <a:latin typeface="+mn-lt"/>
              </a:rPr>
              <a:t>Type:- </a:t>
            </a:r>
            <a:r>
              <a:rPr lang="en-US" sz="1600" dirty="0" err="1">
                <a:latin typeface="+mn-lt"/>
              </a:rPr>
              <a:t>NodePort</a:t>
            </a:r>
            <a:endParaRPr lang="en-US" sz="1600" dirty="0">
              <a:latin typeface="+mn-lt"/>
            </a:endParaRPr>
          </a:p>
          <a:p>
            <a:r>
              <a:rPr lang="en-US" sz="1600" dirty="0">
                <a:latin typeface="+mn-lt"/>
              </a:rPr>
              <a:t>(accessed for outside cluster using port)</a:t>
            </a:r>
          </a:p>
        </p:txBody>
      </p:sp>
      <p:cxnSp>
        <p:nvCxnSpPr>
          <p:cNvPr id="10" name="Straight Arrow Connector 9">
            <a:extLst>
              <a:ext uri="{FF2B5EF4-FFF2-40B4-BE49-F238E27FC236}">
                <a16:creationId xmlns:a16="http://schemas.microsoft.com/office/drawing/2014/main" id="{95497612-C874-4B6A-AF68-15ACCECB804C}"/>
              </a:ext>
            </a:extLst>
          </p:cNvPr>
          <p:cNvCxnSpPr>
            <a:cxnSpLocks/>
          </p:cNvCxnSpPr>
          <p:nvPr/>
        </p:nvCxnSpPr>
        <p:spPr>
          <a:xfrm flipV="1">
            <a:off x="1676400" y="1939498"/>
            <a:ext cx="2832988" cy="284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6ED80B-9F3A-478E-AEA5-DB0BEDC8F905}"/>
              </a:ext>
            </a:extLst>
          </p:cNvPr>
          <p:cNvCxnSpPr>
            <a:cxnSpLocks/>
          </p:cNvCxnSpPr>
          <p:nvPr/>
        </p:nvCxnSpPr>
        <p:spPr>
          <a:xfrm flipV="1">
            <a:off x="1371600" y="4301698"/>
            <a:ext cx="322757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655820-D727-4302-8D36-835905E1E5DD}"/>
              </a:ext>
            </a:extLst>
          </p:cNvPr>
          <p:cNvSpPr txBox="1"/>
          <p:nvPr/>
        </p:nvSpPr>
        <p:spPr>
          <a:xfrm>
            <a:off x="6378474" y="6011128"/>
            <a:ext cx="2388539" cy="830997"/>
          </a:xfrm>
          <a:prstGeom prst="rect">
            <a:avLst/>
          </a:prstGeom>
          <a:noFill/>
        </p:spPr>
        <p:txBody>
          <a:bodyPr wrap="none" rtlCol="0">
            <a:spAutoFit/>
          </a:bodyPr>
          <a:lstStyle/>
          <a:p>
            <a:r>
              <a:rPr lang="en-US" sz="1600" dirty="0">
                <a:latin typeface="+mn-lt"/>
              </a:rPr>
              <a:t>** Similar config files for </a:t>
            </a:r>
          </a:p>
          <a:p>
            <a:r>
              <a:rPr lang="en-US" sz="1600" dirty="0">
                <a:latin typeface="+mn-lt"/>
              </a:rPr>
              <a:t>product and </a:t>
            </a:r>
            <a:r>
              <a:rPr lang="en-US" sz="1600" dirty="0" err="1">
                <a:latin typeface="+mn-lt"/>
              </a:rPr>
              <a:t>api</a:t>
            </a:r>
            <a:r>
              <a:rPr lang="en-US" sz="1600" dirty="0">
                <a:latin typeface="+mn-lt"/>
              </a:rPr>
              <a:t>-composer</a:t>
            </a:r>
          </a:p>
          <a:p>
            <a:r>
              <a:rPr lang="en-US" sz="1600" dirty="0">
                <a:latin typeface="+mn-lt"/>
              </a:rPr>
              <a:t>services</a:t>
            </a:r>
          </a:p>
        </p:txBody>
      </p:sp>
    </p:spTree>
    <p:extLst>
      <p:ext uri="{BB962C8B-B14F-4D97-AF65-F5344CB8AC3E}">
        <p14:creationId xmlns:p14="http://schemas.microsoft.com/office/powerpoint/2010/main" val="3904328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3:</a:t>
            </a:r>
            <a:br>
              <a:rPr lang="en-US" sz="4800" dirty="0"/>
            </a:br>
            <a:r>
              <a:rPr lang="en-US" sz="4800" dirty="0" err="1"/>
              <a:t>Microservices</a:t>
            </a:r>
            <a:r>
              <a:rPr lang="en-US" sz="4800" dirty="0"/>
              <a:t> in Production</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9476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b="0" dirty="0"/>
              <a:t>Accomplished by adjusting the number of replicas in a deployment</a:t>
            </a:r>
          </a:p>
          <a:p>
            <a:pPr>
              <a:spcBef>
                <a:spcPts val="600"/>
              </a:spcBef>
            </a:pPr>
            <a:r>
              <a:rPr lang="en-US" sz="2000" b="0" dirty="0"/>
              <a:t>Accommodates both scaling up and scaling down to a minimum of 0</a:t>
            </a:r>
          </a:p>
          <a:p>
            <a:pPr>
              <a:spcBef>
                <a:spcPts val="600"/>
              </a:spcBef>
            </a:pPr>
            <a:r>
              <a:rPr lang="en-US" sz="2000" b="0" dirty="0"/>
              <a:t>Traffic is automatically sent to newly created instances through the service load balancer</a:t>
            </a:r>
          </a:p>
          <a:p>
            <a:pPr>
              <a:spcBef>
                <a:spcPts val="600"/>
              </a:spcBef>
            </a:pPr>
            <a:r>
              <a:rPr lang="en-US" sz="2000" b="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Note: Make sure to delete the deployments or </a:t>
            </a:r>
            <a:r>
              <a:rPr lang="en-US" sz="1400" dirty="0" err="1">
                <a:solidFill>
                  <a:schemeClr val="dk1"/>
                </a:solidFill>
                <a:latin typeface="Arial"/>
                <a:ea typeface="Arial"/>
                <a:cs typeface="Arial"/>
                <a:sym typeface="Arial"/>
              </a:rPr>
              <a:t>replicasets</a:t>
            </a:r>
            <a:r>
              <a:rPr lang="en-US" sz="1400" dirty="0">
                <a:solidFill>
                  <a:schemeClr val="dk1"/>
                </a:solidFill>
                <a:latin typeface="Arial"/>
                <a:ea typeface="Arial"/>
                <a:cs typeface="Arial"/>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b="0" dirty="0"/>
              <a:t>If deployment is exposed publicly, the service will load-balance traffic to only active and available pods</a:t>
            </a:r>
          </a:p>
          <a:p>
            <a:pPr>
              <a:spcBef>
                <a:spcPts val="600"/>
              </a:spcBef>
            </a:pPr>
            <a:r>
              <a:rPr lang="en-US" sz="2000" b="0" dirty="0"/>
              <a:t>Used to enable zero downtime updates</a:t>
            </a:r>
          </a:p>
          <a:p>
            <a:pPr>
              <a:spcBef>
                <a:spcPts val="600"/>
              </a:spcBef>
            </a:pPr>
            <a:r>
              <a:rPr lang="en-US" sz="2000" b="0" dirty="0"/>
              <a:t>Allows greater application update frequency</a:t>
            </a:r>
          </a:p>
          <a:p>
            <a:pPr>
              <a:spcBef>
                <a:spcPts val="600"/>
              </a:spcBef>
            </a:pPr>
            <a:r>
              <a:rPr lang="en-US" sz="2000" b="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8395"/>
            <a:ext cx="7886700" cy="1158872"/>
          </a:xfrm>
        </p:spPr>
        <p:txBody>
          <a:bodyPr>
            <a:normAutofit/>
          </a:bodyPr>
          <a:lstStyle/>
          <a:p>
            <a:r>
              <a:rPr lang="en-US" sz="2400" dirty="0"/>
              <a:t>$ </a:t>
            </a:r>
            <a:r>
              <a:rPr lang="en-US" sz="2400" dirty="0" err="1"/>
              <a:t>kubectl</a:t>
            </a:r>
            <a:r>
              <a:rPr lang="en-US" sz="2400" dirty="0"/>
              <a:t> set image &lt;deployment&gt; &lt;new-image&gt;</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990600"/>
            <a:ext cx="9144000" cy="3786133"/>
          </a:xfrm>
          <a:prstGeom prst="rect">
            <a:avLst/>
          </a:prstGeom>
        </p:spPr>
      </p:pic>
      <p:sp>
        <p:nvSpPr>
          <p:cNvPr id="5" name="Shape 463"/>
          <p:cNvSpPr txBox="1"/>
          <p:nvPr/>
        </p:nvSpPr>
        <p:spPr>
          <a:xfrm>
            <a:off x="838200" y="5257800"/>
            <a:ext cx="7391400" cy="6856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Arial"/>
                <a:ea typeface="Arial"/>
                <a:cs typeface="Arial"/>
                <a:sym typeface="Arial"/>
              </a:rPr>
              <a:t>Note: </a:t>
            </a:r>
            <a:r>
              <a:rPr lang="en-US" sz="1600" dirty="0">
                <a:solidFill>
                  <a:schemeClr val="dk1"/>
                </a:solidFill>
                <a:latin typeface="Arial"/>
                <a:ea typeface="Arial"/>
                <a:cs typeface="Arial"/>
                <a:sym typeface="Arial"/>
              </a:rPr>
              <a:t>Rolling updates can also be undone (see next slide)</a:t>
            </a:r>
          </a:p>
        </p:txBody>
      </p:sp>
    </p:spTree>
    <p:extLst>
      <p:ext uri="{BB962C8B-B14F-4D97-AF65-F5344CB8AC3E}">
        <p14:creationId xmlns:p14="http://schemas.microsoft.com/office/powerpoint/2010/main" val="18066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b="0" dirty="0"/>
              <a:t>Updates are less frequent</a:t>
            </a:r>
          </a:p>
          <a:p>
            <a:pPr lvl="1"/>
            <a:r>
              <a:rPr lang="en-US" sz="3200" b="0" dirty="0"/>
              <a:t>Velocity slows</a:t>
            </a:r>
          </a:p>
          <a:p>
            <a:pPr lvl="1"/>
            <a:r>
              <a:rPr lang="en-US" sz="3200" b="0" dirty="0"/>
              <a:t>Long QA cycles</a:t>
            </a:r>
          </a:p>
          <a:p>
            <a:pPr lvl="1"/>
            <a:r>
              <a:rPr lang="en-US" sz="3200" b="0" dirty="0"/>
              <a:t>Multiple development teams must coordinate deployment and releases</a:t>
            </a:r>
          </a:p>
          <a:p>
            <a:pPr lvl="1"/>
            <a:r>
              <a:rPr lang="en-US" sz="3200" b="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2" y="-35859"/>
            <a:ext cx="7886700" cy="1158872"/>
          </a:xfrm>
        </p:spPr>
        <p:txBody>
          <a:bodyPr>
            <a:normAutofit/>
          </a:bodyPr>
          <a:lstStyle/>
          <a:p>
            <a:r>
              <a:rPr lang="en-US" sz="2400" dirty="0"/>
              <a:t>$ </a:t>
            </a:r>
            <a:r>
              <a:rPr lang="en-US" sz="2400" dirty="0" err="1"/>
              <a:t>kubectl</a:t>
            </a:r>
            <a:r>
              <a:rPr lang="en-US" sz="2400" dirty="0"/>
              <a:t> rollout undo &lt;deployment&gt;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447" y="914400"/>
            <a:ext cx="9144000" cy="3776263"/>
          </a:xfrm>
          <a:prstGeom prst="rect">
            <a:avLst/>
          </a:prstGeom>
        </p:spPr>
      </p:pic>
      <p:sp>
        <p:nvSpPr>
          <p:cNvPr id="5" name="Shape 463"/>
          <p:cNvSpPr txBox="1"/>
          <p:nvPr/>
        </p:nvSpPr>
        <p:spPr>
          <a:xfrm>
            <a:off x="508747" y="4955223"/>
            <a:ext cx="8153400" cy="12169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Arial"/>
                <a:ea typeface="Arial"/>
                <a:cs typeface="Arial"/>
                <a:sym typeface="Arial"/>
              </a:rPr>
              <a:t>Note: </a:t>
            </a:r>
            <a:r>
              <a:rPr lang="en-US" sz="1400" dirty="0">
                <a:solidFill>
                  <a:schemeClr val="dk1"/>
                </a:solidFill>
                <a:latin typeface="Arial"/>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status deployment </a:t>
            </a:r>
            <a:r>
              <a:rPr lang="en-US" sz="1400" dirty="0" err="1">
                <a:solidFill>
                  <a:schemeClr val="dk1"/>
                </a:solidFill>
                <a:latin typeface="Arial"/>
                <a:ea typeface="Arial"/>
                <a:cs typeface="Arial"/>
                <a:sym typeface="Arial"/>
              </a:rPr>
              <a:t>nginx</a:t>
            </a:r>
            <a:endParaRPr lang="en-US" sz="1400" dirty="0">
              <a:solidFill>
                <a:schemeClr val="dk1"/>
              </a:solidFill>
              <a:latin typeface="Arial"/>
              <a:ea typeface="Arial"/>
              <a:cs typeface="Arial"/>
              <a:sym typeface="Arial"/>
            </a:endParaRP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history deployment </a:t>
            </a:r>
            <a:r>
              <a:rPr lang="en-US" sz="1400" dirty="0" err="1">
                <a:solidFill>
                  <a:schemeClr val="dk1"/>
                </a:solidFill>
                <a:latin typeface="Arial"/>
                <a:ea typeface="Arial"/>
                <a:cs typeface="Arial"/>
                <a:sym typeface="Arial"/>
              </a:rPr>
              <a:t>nginx</a:t>
            </a:r>
            <a:endParaRPr lang="en-US" sz="1400" dirty="0">
              <a:solidFill>
                <a:schemeClr val="dk1"/>
              </a:solidFill>
              <a:latin typeface="Arial"/>
              <a:ea typeface="Arial"/>
              <a:cs typeface="Arial"/>
              <a:sym typeface="Arial"/>
            </a:endParaRP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history deployment/</a:t>
            </a:r>
            <a:r>
              <a:rPr lang="en-US" sz="1400" dirty="0" err="1">
                <a:solidFill>
                  <a:schemeClr val="dk1"/>
                </a:solidFill>
                <a:latin typeface="Arial"/>
                <a:ea typeface="Arial"/>
                <a:cs typeface="Arial"/>
                <a:sym typeface="Arial"/>
              </a:rPr>
              <a:t>nginx</a:t>
            </a:r>
            <a:r>
              <a:rPr lang="en-US" sz="1400" dirty="0">
                <a:solidFill>
                  <a:schemeClr val="dk1"/>
                </a:solidFill>
                <a:latin typeface="Arial"/>
                <a:ea typeface="Arial"/>
                <a:cs typeface="Arial"/>
                <a:sym typeface="Arial"/>
              </a:rPr>
              <a:t> --revision=3</a:t>
            </a: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undo deployment/</a:t>
            </a:r>
            <a:r>
              <a:rPr lang="en-US" sz="1400" dirty="0" err="1">
                <a:solidFill>
                  <a:schemeClr val="dk1"/>
                </a:solidFill>
                <a:latin typeface="Arial"/>
                <a:ea typeface="Arial"/>
                <a:cs typeface="Arial"/>
                <a:sym typeface="Arial"/>
              </a:rPr>
              <a:t>nginx</a:t>
            </a:r>
            <a:r>
              <a:rPr lang="en-US" sz="1400" dirty="0">
                <a:solidFill>
                  <a:schemeClr val="dk1"/>
                </a:solidFill>
                <a:latin typeface="Arial"/>
                <a:ea typeface="Arial"/>
                <a:cs typeface="Arial"/>
                <a:sym typeface="Arial"/>
              </a:rPr>
              <a:t> --to-revision &lt;</a:t>
            </a:r>
            <a:r>
              <a:rPr lang="en-US" sz="1400" dirty="0" err="1">
                <a:solidFill>
                  <a:schemeClr val="dk1"/>
                </a:solidFill>
                <a:latin typeface="Arial"/>
                <a:ea typeface="Arial"/>
                <a:cs typeface="Arial"/>
                <a:sym typeface="Arial"/>
              </a:rPr>
              <a:t>num</a:t>
            </a:r>
            <a:r>
              <a:rPr lang="en-US" sz="1400" dirty="0">
                <a:solidFill>
                  <a:schemeClr val="dk1"/>
                </a:solidFill>
                <a:latin typeface="Arial"/>
                <a:ea typeface="Arial"/>
                <a:cs typeface="Arial"/>
                <a:sym typeface="Arial"/>
              </a:rPr>
              <a:t>&gt;</a:t>
            </a:r>
          </a:p>
        </p:txBody>
      </p:sp>
    </p:spTree>
    <p:extLst>
      <p:ext uri="{BB962C8B-B14F-4D97-AF65-F5344CB8AC3E}">
        <p14:creationId xmlns:p14="http://schemas.microsoft.com/office/powerpoint/2010/main" val="1950032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b="0" dirty="0"/>
              <a:t>A directory accessible to containers in a pod</a:t>
            </a:r>
          </a:p>
          <a:p>
            <a:pPr>
              <a:spcBef>
                <a:spcPts val="600"/>
              </a:spcBef>
            </a:pPr>
            <a:r>
              <a:rPr lang="en-US" sz="2000" b="0" dirty="0"/>
              <a:t>Volumes outlive containers that run within a pod</a:t>
            </a:r>
          </a:p>
          <a:p>
            <a:pPr>
              <a:spcBef>
                <a:spcPts val="600"/>
              </a:spcBef>
            </a:pPr>
            <a:r>
              <a:rPr lang="en-US" sz="2000" b="0" dirty="0"/>
              <a:t>May be passed between pods</a:t>
            </a:r>
          </a:p>
          <a:p>
            <a:pPr>
              <a:spcBef>
                <a:spcPts val="600"/>
              </a:spcBef>
            </a:pPr>
            <a:r>
              <a:rPr lang="en-US" sz="2000" b="0" dirty="0"/>
              <a:t>Data is preserved across container restarts</a:t>
            </a:r>
          </a:p>
          <a:p>
            <a:pPr>
              <a:spcBef>
                <a:spcPts val="600"/>
              </a:spcBef>
            </a:pPr>
            <a:r>
              <a:rPr lang="en-US" sz="2000" b="0" dirty="0"/>
              <a:t>Azure Disk &amp; Azure File supported</a:t>
            </a:r>
          </a:p>
          <a:p>
            <a:pPr>
              <a:spcBef>
                <a:spcPts val="600"/>
              </a:spcBef>
            </a:pPr>
            <a:endParaRPr lang="en-US" sz="2000" b="0" dirty="0"/>
          </a:p>
        </p:txBody>
      </p:sp>
      <p:sp>
        <p:nvSpPr>
          <p:cNvPr id="4" name="Slide Number Placeholder 3"/>
          <p:cNvSpPr>
            <a:spLocks noGrp="1"/>
          </p:cNvSpPr>
          <p:nvPr>
            <p:ph type="sldNum" sz="quarter" idx="12"/>
          </p:nvPr>
        </p:nvSpPr>
        <p:spPr/>
        <p:txBody>
          <a:bodyPr/>
          <a:lstStyle/>
          <a:p>
            <a:fld id="{F18F5FCC-583C-47C6-9953-2F6AD74D46AE}" type="slidenum">
              <a:rPr lang="en-US" smtClean="0"/>
              <a:pPr/>
              <a:t>212</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spTree>
    <p:extLst>
      <p:ext uri="{BB962C8B-B14F-4D97-AF65-F5344CB8AC3E}">
        <p14:creationId xmlns:p14="http://schemas.microsoft.com/office/powerpoint/2010/main" val="2368855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lang="en-US" sz="1800" dirty="0">
              <a:solidFill>
                <a:schemeClr val="dk1"/>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spTree>
    <p:extLst>
      <p:ext uri="{BB962C8B-B14F-4D97-AF65-F5344CB8AC3E}">
        <p14:creationId xmlns:p14="http://schemas.microsoft.com/office/powerpoint/2010/main" val="18254680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b="0" dirty="0"/>
              <a:t>Separate to </a:t>
            </a:r>
            <a:r>
              <a:rPr lang="en-US" sz="2000" dirty="0" err="1"/>
              <a:t>PersistentVolumeClaim</a:t>
            </a:r>
            <a:r>
              <a:rPr lang="en-US" sz="2000" b="0" dirty="0"/>
              <a:t>, which is a request for storage.</a:t>
            </a:r>
          </a:p>
          <a:p>
            <a:pPr>
              <a:spcBef>
                <a:spcPts val="600"/>
              </a:spcBef>
            </a:pPr>
            <a:r>
              <a:rPr lang="en-US" sz="2000" b="0" dirty="0"/>
              <a:t>May be created ahead of time in a static manner for use by a cluster</a:t>
            </a:r>
          </a:p>
          <a:p>
            <a:pPr>
              <a:spcBef>
                <a:spcPts val="600"/>
              </a:spcBef>
            </a:pPr>
            <a:r>
              <a:rPr lang="en-US" sz="2000" b="0" dirty="0"/>
              <a:t>May be created dynamically from available, unclaimed resources</a:t>
            </a:r>
          </a:p>
          <a:p>
            <a:pPr>
              <a:spcBef>
                <a:spcPts val="600"/>
              </a:spcBef>
            </a:pPr>
            <a:r>
              <a:rPr lang="en-US" sz="2000" b="0" dirty="0"/>
              <a:t>May be freed and passed from user to user so care should be taken to delete contents when done with use</a:t>
            </a:r>
          </a:p>
          <a:p>
            <a:pPr>
              <a:spcBef>
                <a:spcPts val="600"/>
              </a:spcBef>
            </a:pPr>
            <a:r>
              <a:rPr lang="en-US" sz="2000" b="0" dirty="0"/>
              <a:t>Critical for </a:t>
            </a:r>
            <a:r>
              <a:rPr lang="en-US" sz="2000" b="0" dirty="0" err="1"/>
              <a:t>Stateful</a:t>
            </a:r>
            <a:r>
              <a:rPr lang="en-US" sz="2000" b="0" dirty="0"/>
              <a:t> containers</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214</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Tree>
    <p:extLst>
      <p:ext uri="{BB962C8B-B14F-4D97-AF65-F5344CB8AC3E}">
        <p14:creationId xmlns:p14="http://schemas.microsoft.com/office/powerpoint/2010/main" val="29695322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1687400"/>
            <a:ext cx="5392387" cy="3722800"/>
          </a:xfrm>
        </p:spPr>
        <p:txBody>
          <a:bodyPr>
            <a:normAutofit/>
          </a:bodyPr>
          <a:lstStyle/>
          <a:p>
            <a:pPr>
              <a:spcBef>
                <a:spcPts val="600"/>
              </a:spcBef>
            </a:pPr>
            <a:r>
              <a:rPr lang="en-US" sz="2000" b="0" dirty="0"/>
              <a:t>According to </a:t>
            </a:r>
            <a:r>
              <a:rPr lang="en-US" sz="2000" b="0" dirty="0">
                <a:hlinkClick r:id="rId3"/>
              </a:rPr>
              <a:t>12-factor</a:t>
            </a:r>
            <a:r>
              <a:rPr lang="en-US" sz="2000" b="0" dirty="0"/>
              <a:t> configuration comes from the environment</a:t>
            </a:r>
          </a:p>
          <a:p>
            <a:pPr lvl="1">
              <a:spcBef>
                <a:spcPts val="600"/>
              </a:spcBef>
            </a:pPr>
            <a:r>
              <a:rPr lang="en-US" sz="1600" b="0" dirty="0" err="1"/>
              <a:t>Config</a:t>
            </a:r>
            <a:r>
              <a:rPr lang="en-US" sz="1600" b="0" dirty="0"/>
              <a:t> is everything that is likely to vary between deployments</a:t>
            </a:r>
          </a:p>
          <a:p>
            <a:pPr>
              <a:spcBef>
                <a:spcPts val="600"/>
              </a:spcBef>
            </a:pPr>
            <a:r>
              <a:rPr lang="en-US" sz="2000" b="0" dirty="0"/>
              <a:t>Can be used by pods and the underlying </a:t>
            </a:r>
            <a:r>
              <a:rPr lang="en-US" sz="2000" b="0" dirty="0" err="1"/>
              <a:t>Kubelet</a:t>
            </a:r>
            <a:r>
              <a:rPr lang="en-US" sz="2000" b="0" dirty="0"/>
              <a:t> when pulling images</a:t>
            </a:r>
          </a:p>
          <a:p>
            <a:pPr>
              <a:spcBef>
                <a:spcPts val="600"/>
              </a:spcBef>
            </a:pPr>
            <a:r>
              <a:rPr lang="en-US" sz="2000" b="0" dirty="0"/>
              <a:t>Secrets belong to a specific Kubernetes Namespace</a:t>
            </a:r>
          </a:p>
          <a:p>
            <a:pPr>
              <a:spcBef>
                <a:spcPts val="600"/>
              </a:spcBef>
            </a:pPr>
            <a:r>
              <a:rPr lang="en-US" sz="2000" b="0" dirty="0"/>
              <a:t>Secret size cannot exceed 1MB</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216</a:t>
            </a:fld>
            <a:endParaRPr lang="en-US" dirty="0"/>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409998897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Can be mounted as data volumes or exposed as environment variables</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12227148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solidFill>
                  <a:srgbClr val="E36C09"/>
                </a:solidFill>
              </a:rPr>
              <a:t>Wordpress</a:t>
            </a:r>
            <a:r>
              <a:rPr lang="en-US" dirty="0">
                <a:solidFill>
                  <a:srgbClr val="E36C09"/>
                </a:solidFill>
              </a:rPr>
              <a:t> on Kubernetes</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9137253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b="0" dirty="0"/>
              <a:t>Logs can be accessed from a currently run container or any number or previously run containers, accessed by container name</a:t>
            </a:r>
          </a:p>
          <a:p>
            <a:pPr>
              <a:spcBef>
                <a:spcPts val="600"/>
              </a:spcBef>
            </a:pPr>
            <a:r>
              <a:rPr lang="en-US" sz="2000" b="0" dirty="0"/>
              <a:t>Containerized apps write logs to </a:t>
            </a:r>
            <a:r>
              <a:rPr lang="en-US" sz="2000" b="0" dirty="0" err="1"/>
              <a:t>stdout</a:t>
            </a:r>
            <a:r>
              <a:rPr lang="en-US" sz="2000" b="0" dirty="0"/>
              <a:t> and </a:t>
            </a:r>
            <a:r>
              <a:rPr lang="en-US" sz="2000" b="0" dirty="0" err="1"/>
              <a:t>stderr</a:t>
            </a:r>
            <a:r>
              <a:rPr lang="en-US" sz="2000" b="0" dirty="0"/>
              <a:t> </a:t>
            </a:r>
          </a:p>
          <a:p>
            <a:pPr>
              <a:spcBef>
                <a:spcPts val="600"/>
              </a:spcBef>
            </a:pPr>
            <a:r>
              <a:rPr lang="en-US" sz="2000" b="0" dirty="0"/>
              <a:t>Cluster level logging can be performed using several different techniques including node level agents, container sidecars, or even having containers push directly to an application</a:t>
            </a:r>
          </a:p>
          <a:p>
            <a:pPr>
              <a:spcBef>
                <a:spcPts val="600"/>
              </a:spcBef>
            </a:pPr>
            <a:r>
              <a:rPr lang="en-US" sz="2000" b="0" dirty="0"/>
              <a:t>Node level logging is the most common approach, typically using </a:t>
            </a:r>
            <a:r>
              <a:rPr lang="en-US" sz="2000" b="0" dirty="0" err="1"/>
              <a:t>Elasticsearch</a:t>
            </a:r>
            <a:r>
              <a:rPr lang="en-US" sz="2000" b="0" dirty="0"/>
              <a:t>. </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219</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4125259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b="0" dirty="0"/>
              <a:t>We must scale the monolith, but it is highly coupled</a:t>
            </a:r>
          </a:p>
          <a:p>
            <a:r>
              <a:rPr lang="en-US" b="0" dirty="0"/>
              <a:t>The best option is often to place it in a larger server (more CPU, memory)</a:t>
            </a:r>
          </a:p>
          <a:p>
            <a:r>
              <a:rPr lang="en-US" b="0" dirty="0"/>
              <a:t>Typically very expensive to scale vertically</a:t>
            </a:r>
          </a:p>
          <a:p>
            <a:r>
              <a:rPr lang="en-US" b="0"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lvl="0">
              <a:spcBef>
                <a:spcPts val="0"/>
              </a:spcBef>
              <a:spcAft>
                <a:spcPts val="0"/>
              </a:spcAft>
              <a:buSzPct val="25000"/>
            </a:pPr>
            <a:r>
              <a:rPr lang="en-US" b="1" dirty="0">
                <a:solidFill>
                  <a:schemeClr val="dk1"/>
                </a:solidFill>
                <a:latin typeface="Arial"/>
                <a:ea typeface="Arial"/>
                <a:cs typeface="Arial"/>
                <a:sym typeface="Arial"/>
              </a:rPr>
              <a:t>https://</a:t>
            </a:r>
            <a:r>
              <a:rPr lang="en-US" b="1" dirty="0" err="1">
                <a:solidFill>
                  <a:schemeClr val="dk1"/>
                </a:solidFill>
                <a:latin typeface="Arial"/>
                <a:ea typeface="Arial"/>
                <a:cs typeface="Arial"/>
                <a:sym typeface="Arial"/>
              </a:rPr>
              <a:t>github.com</a:t>
            </a:r>
            <a:r>
              <a:rPr lang="en-US" b="1" dirty="0">
                <a:solidFill>
                  <a:schemeClr val="dk1"/>
                </a:solidFill>
                <a:latin typeface="Arial"/>
                <a:ea typeface="Arial"/>
                <a:cs typeface="Arial"/>
                <a:sym typeface="Arial"/>
              </a:rPr>
              <a:t>/</a:t>
            </a:r>
            <a:r>
              <a:rPr lang="en-US" b="1" dirty="0" err="1">
                <a:solidFill>
                  <a:schemeClr val="dk1"/>
                </a:solidFill>
                <a:latin typeface="Arial"/>
                <a:ea typeface="Arial"/>
                <a:cs typeface="Arial"/>
                <a:sym typeface="Arial"/>
              </a:rPr>
              <a:t>smhillin</a:t>
            </a:r>
            <a:r>
              <a:rPr lang="en-US" b="1" dirty="0">
                <a:solidFill>
                  <a:schemeClr val="dk1"/>
                </a:solidFill>
                <a:latin typeface="Arial"/>
                <a:ea typeface="Arial"/>
                <a:cs typeface="Arial"/>
                <a:sym typeface="Arial"/>
              </a:rPr>
              <a:t>/</a:t>
            </a:r>
            <a:r>
              <a:rPr lang="en-US" b="1" dirty="0" err="1">
                <a:solidFill>
                  <a:schemeClr val="dk1"/>
                </a:solidFill>
                <a:latin typeface="Arial"/>
                <a:ea typeface="Arial"/>
                <a:cs typeface="Arial"/>
                <a:sym typeface="Arial"/>
              </a:rPr>
              <a:t>microservices_bootcamp</a:t>
            </a:r>
            <a:r>
              <a:rPr lang="en-US" b="1" dirty="0">
                <a:solidFill>
                  <a:schemeClr val="dk1"/>
                </a:solidFill>
                <a:latin typeface="Arial"/>
                <a:ea typeface="Arial"/>
                <a:cs typeface="Arial"/>
                <a:sym typeface="Arial"/>
              </a:rPr>
              <a:t>/blob/master/labs/create-logging-</a:t>
            </a:r>
            <a:r>
              <a:rPr lang="en-US" b="1" dirty="0" err="1">
                <a:solidFill>
                  <a:schemeClr val="dk1"/>
                </a:solidFill>
                <a:latin typeface="Arial"/>
                <a:ea typeface="Arial"/>
                <a:cs typeface="Arial"/>
                <a:sym typeface="Arial"/>
              </a:rPr>
              <a:t>pod.md</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966193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Create Logging Pod</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https://</a:t>
            </a:r>
            <a:r>
              <a:rPr lang="en-US" dirty="0" err="1"/>
              <a:t>github.com</a:t>
            </a:r>
            <a:r>
              <a:rPr lang="en-US" dirty="0"/>
              <a:t>/</a:t>
            </a:r>
            <a:r>
              <a:rPr lang="en-US" dirty="0" err="1"/>
              <a:t>smhillin</a:t>
            </a:r>
            <a:r>
              <a:rPr lang="en-US" dirty="0"/>
              <a:t>/</a:t>
            </a:r>
            <a:r>
              <a:rPr lang="en-US" dirty="0" err="1"/>
              <a:t>microservices_bootcamp</a:t>
            </a:r>
            <a:r>
              <a:rPr lang="en-US" dirty="0"/>
              <a:t>/blob/master/labs/create-logging-</a:t>
            </a:r>
            <a:r>
              <a:rPr lang="en-US" dirty="0" err="1"/>
              <a:t>pod.md</a:t>
            </a: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p:txBody>
      </p:sp>
      <p:sp>
        <p:nvSpPr>
          <p:cNvPr id="10" name="Content Placeholder 2"/>
          <p:cNvSpPr txBox="1">
            <a:spLocks/>
          </p:cNvSpPr>
          <p:nvPr/>
        </p:nvSpPr>
        <p:spPr>
          <a:xfrm>
            <a:off x="628650" y="1597726"/>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0" indent="0">
              <a:spcAft>
                <a:spcPts val="0"/>
              </a:spcAft>
              <a:buFont typeface="Wingdings" panose="05000000000000000000" pitchFamily="2" charset="2"/>
              <a:buNone/>
            </a:pPr>
            <a:endParaRPr lang="en-US" dirty="0"/>
          </a:p>
        </p:txBody>
      </p:sp>
    </p:spTree>
    <p:extLst>
      <p:ext uri="{BB962C8B-B14F-4D97-AF65-F5344CB8AC3E}">
        <p14:creationId xmlns:p14="http://schemas.microsoft.com/office/powerpoint/2010/main" val="37069900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a:solidFill>
                  <a:srgbClr val="E36C09"/>
                </a:solidFill>
              </a:rPr>
              <a:t>Elastic Search on K8s</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1597726"/>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a:t>Verify functionality</a:t>
            </a:r>
            <a:endParaRPr lang="en-US" dirty="0"/>
          </a:p>
        </p:txBody>
      </p:sp>
    </p:spTree>
    <p:extLst>
      <p:ext uri="{BB962C8B-B14F-4D97-AF65-F5344CB8AC3E}">
        <p14:creationId xmlns:p14="http://schemas.microsoft.com/office/powerpoint/2010/main" val="9204485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457200" y="1705096"/>
            <a:ext cx="4800600" cy="4162304"/>
          </a:xfrm>
        </p:spPr>
        <p:txBody>
          <a:bodyPr>
            <a:normAutofit/>
          </a:bodyPr>
          <a:lstStyle/>
          <a:p>
            <a:pPr>
              <a:spcBef>
                <a:spcPts val="600"/>
              </a:spcBef>
            </a:pPr>
            <a:r>
              <a:rPr lang="en-US" sz="2000" b="0" dirty="0"/>
              <a:t>Pods in a </a:t>
            </a:r>
            <a:r>
              <a:rPr lang="en-US" sz="2000" b="0" dirty="0" err="1"/>
              <a:t>stateful</a:t>
            </a:r>
            <a:r>
              <a:rPr lang="en-US" sz="2000" b="0" dirty="0"/>
              <a:t> set are not interchangeable</a:t>
            </a:r>
          </a:p>
          <a:p>
            <a:pPr>
              <a:spcBef>
                <a:spcPts val="600"/>
              </a:spcBef>
            </a:pPr>
            <a:r>
              <a:rPr lang="en-US" sz="2000" b="0" dirty="0"/>
              <a:t>Each Pod has a persistent identifier</a:t>
            </a:r>
          </a:p>
          <a:p>
            <a:pPr>
              <a:spcBef>
                <a:spcPts val="600"/>
              </a:spcBef>
            </a:pPr>
            <a:r>
              <a:rPr lang="en-US" sz="2000" b="0" dirty="0"/>
              <a:t>Define desired state object, controller performs updates to desired state</a:t>
            </a:r>
          </a:p>
          <a:p>
            <a:pPr>
              <a:spcBef>
                <a:spcPts val="600"/>
              </a:spcBef>
            </a:pPr>
            <a:r>
              <a:rPr lang="en-US" sz="2000" b="0" dirty="0"/>
              <a:t>Useful for applications that require persistent storage, unique network identifiers, ordered deployment, deletes or updates.  </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224</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15794367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Kubernetes </a:t>
            </a:r>
            <a:r>
              <a:rPr lang="en-US" dirty="0" err="1">
                <a:solidFill>
                  <a:srgbClr val="E36C09"/>
                </a:solidFill>
              </a:rPr>
              <a:t>Stateful</a:t>
            </a:r>
            <a:r>
              <a:rPr lang="en-US" dirty="0">
                <a:solidFill>
                  <a:srgbClr val="E36C09"/>
                </a:solidFill>
              </a:rPr>
              <a:t> Application</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30819476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Multi-tenancy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681747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b="0" dirty="0"/>
              <a:t>Resources are segmented within namespaces</a:t>
            </a:r>
          </a:p>
          <a:p>
            <a:pPr lvl="1">
              <a:spcBef>
                <a:spcPts val="600"/>
              </a:spcBef>
            </a:pPr>
            <a:r>
              <a:rPr lang="en-US" sz="1600" b="0" dirty="0"/>
              <a:t>Sandbox per developer for example</a:t>
            </a:r>
          </a:p>
          <a:p>
            <a:pPr>
              <a:spcBef>
                <a:spcPts val="600"/>
              </a:spcBef>
            </a:pPr>
            <a:r>
              <a:rPr lang="en-US" sz="2000" b="0" dirty="0"/>
              <a:t>Pods will route </a:t>
            </a:r>
            <a:r>
              <a:rPr lang="en-US" sz="2000" b="0" dirty="0" err="1"/>
              <a:t>dns</a:t>
            </a:r>
            <a:r>
              <a:rPr lang="en-US" sz="2000" b="0" dirty="0"/>
              <a:t> to default (own) namespace</a:t>
            </a:r>
          </a:p>
          <a:p>
            <a:pPr lvl="1">
              <a:spcBef>
                <a:spcPts val="600"/>
              </a:spcBef>
            </a:pPr>
            <a:r>
              <a:rPr lang="en-US" sz="1600" b="0" dirty="0" err="1"/>
              <a:t>api.default.svc.cluster.local</a:t>
            </a:r>
            <a:endParaRPr lang="en-US" sz="1600" b="0" dirty="0"/>
          </a:p>
          <a:p>
            <a:pPr lvl="1">
              <a:spcBef>
                <a:spcPts val="600"/>
              </a:spcBef>
            </a:pPr>
            <a:r>
              <a:rPr lang="en-US" sz="1600" b="0" dirty="0" err="1"/>
              <a:t>Api.foo</a:t>
            </a:r>
            <a:r>
              <a:rPr lang="mr-IN" sz="1600" b="0" dirty="0"/>
              <a:t>…</a:t>
            </a:r>
            <a:endParaRPr lang="en-US" sz="1600" b="0" dirty="0"/>
          </a:p>
          <a:p>
            <a:pPr>
              <a:spcBef>
                <a:spcPts val="600"/>
              </a:spcBef>
            </a:pPr>
            <a:r>
              <a:rPr lang="en-US" sz="2000" b="0" dirty="0"/>
              <a:t>The same app could run independently in different namespaces</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227</a:t>
            </a:fld>
            <a:endParaRPr lang="en-US" dirty="0"/>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spTree>
    <p:extLst>
      <p:ext uri="{BB962C8B-B14F-4D97-AF65-F5344CB8AC3E}">
        <p14:creationId xmlns:p14="http://schemas.microsoft.com/office/powerpoint/2010/main" val="38994260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Namespaces create an excellent mechanism to subdivide resources and provide isolation. This enables using a cluster for multiple projects or multiple teams </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14651997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b="0" dirty="0" err="1"/>
              <a:t>Config</a:t>
            </a:r>
            <a:r>
              <a:rPr lang="en-US" sz="2000" b="0" dirty="0"/>
              <a:t> maps are commonly composed of:</a:t>
            </a:r>
          </a:p>
          <a:p>
            <a:pPr>
              <a:spcBef>
                <a:spcPts val="600"/>
              </a:spcBef>
            </a:pPr>
            <a:r>
              <a:rPr lang="en-US" sz="2000" b="0" dirty="0"/>
              <a:t>Command line arguments</a:t>
            </a:r>
          </a:p>
          <a:p>
            <a:pPr>
              <a:spcBef>
                <a:spcPts val="600"/>
              </a:spcBef>
            </a:pPr>
            <a:r>
              <a:rPr lang="en-US" sz="2000" b="0" dirty="0"/>
              <a:t>Environment variables</a:t>
            </a:r>
          </a:p>
          <a:p>
            <a:pPr>
              <a:spcBef>
                <a:spcPts val="600"/>
              </a:spcBef>
            </a:pPr>
            <a:r>
              <a:rPr lang="en-US" sz="2000" b="0" dirty="0"/>
              <a:t>Files in a volume</a:t>
            </a:r>
          </a:p>
          <a:p>
            <a:pPr marL="0" indent="0">
              <a:spcBef>
                <a:spcPts val="600"/>
              </a:spcBef>
              <a:buNone/>
            </a:pPr>
            <a:r>
              <a:rPr lang="en-US" sz="2000" b="0" dirty="0" err="1"/>
              <a:t>Config</a:t>
            </a:r>
            <a:r>
              <a:rPr lang="en-US" sz="2000" b="0" dirty="0"/>
              <a:t> maps function similar to secrets, but values are stored as strings and are more readily readable.</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229</a:t>
            </a:fld>
            <a:endParaRPr lang="en-US" dirty="0"/>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306401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b="0" dirty="0"/>
              <a:t>Long term commitment to technology choices </a:t>
            </a:r>
          </a:p>
          <a:p>
            <a:r>
              <a:rPr lang="en-US" sz="2600" b="0" dirty="0"/>
              <a:t>Slow application startup times can drag down developer velocity as well</a:t>
            </a:r>
          </a:p>
          <a:p>
            <a:r>
              <a:rPr lang="en-US" sz="2600" b="0" dirty="0"/>
              <a:t>Cost increases</a:t>
            </a:r>
          </a:p>
          <a:p>
            <a:r>
              <a:rPr lang="en-US" sz="2600" b="0" dirty="0"/>
              <a:t>Perhaps fall behind newer competitors implementing on new technologies</a:t>
            </a:r>
          </a:p>
          <a:p>
            <a:pPr lvl="1"/>
            <a:r>
              <a:rPr lang="en-US" sz="2400" b="0" dirty="0"/>
              <a:t>In 1965, the average tenure of companies on the S&amp;P 500 was 33 years. By 1990, it was 20 years. It's forecast to shrink to 14 years by 2026.</a:t>
            </a:r>
          </a:p>
          <a:p>
            <a:pPr lvl="1"/>
            <a:r>
              <a:rPr lang="en-US" sz="2400" b="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Kubernetes </a:t>
            </a:r>
            <a:r>
              <a:rPr lang="en-US" dirty="0" err="1">
                <a:solidFill>
                  <a:srgbClr val="E36C09"/>
                </a:solidFill>
              </a:rPr>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26476175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Kubernetes &amp; Prometheus (Metrics)</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43201" y="1841665"/>
            <a:ext cx="4292930" cy="2416342"/>
          </a:xfrm>
          <a:prstGeom prst="rect">
            <a:avLst/>
          </a:prstGeom>
        </p:spPr>
      </p:pic>
    </p:spTree>
    <p:extLst>
      <p:ext uri="{BB962C8B-B14F-4D97-AF65-F5344CB8AC3E}">
        <p14:creationId xmlns:p14="http://schemas.microsoft.com/office/powerpoint/2010/main" val="27794893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b="0" dirty="0"/>
              <a:t>Founded in April 2006 and launch in Oct 2008, Spotify was immediately competing with incumbent behemoth Apple music.</a:t>
            </a:r>
          </a:p>
          <a:p>
            <a:r>
              <a:rPr lang="en-US" sz="2400" b="0" dirty="0"/>
              <a:t>In addition to a variety of other streaming services, Spotify also had to content with the entry of Google music in 2011 and even Amazon music in 2017. </a:t>
            </a:r>
          </a:p>
          <a:p>
            <a:r>
              <a:rPr lang="en-US" sz="2400" b="0" dirty="0"/>
              <a:t>How does Spotify survive and win with essentially a commodity service while competing with tech giants that have more capital, bigger budgets and access to talent in a larger variety of geographic locations including silicon valley?</a:t>
            </a:r>
          </a:p>
          <a:p>
            <a:pPr lvl="1"/>
            <a:r>
              <a:rPr lang="en-US" sz="2000" b="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dirty="0"/>
              <a:t>"We have chosen to </a:t>
            </a:r>
            <a:r>
              <a:rPr lang="en-US" b="1" dirty="0"/>
              <a:t>optimize</a:t>
            </a:r>
            <a:r>
              <a:rPr lang="en-US" dirty="0"/>
              <a:t> for </a:t>
            </a:r>
            <a:r>
              <a:rPr lang="en-US" b="1" dirty="0"/>
              <a:t>speed</a:t>
            </a:r>
            <a:r>
              <a:rPr lang="en-US" dirty="0"/>
              <a:t> of delivery," said Spotify's principal engineer, </a:t>
            </a:r>
            <a:r>
              <a:rPr lang="en-US" dirty="0" err="1"/>
              <a:t>Niklas</a:t>
            </a:r>
            <a:r>
              <a:rPr lang="en-US" dirty="0"/>
              <a:t> </a:t>
            </a:r>
            <a:r>
              <a:rPr lang="en-US" dirty="0" err="1"/>
              <a:t>Gustavsson</a:t>
            </a:r>
            <a:r>
              <a:rPr lang="en-US" dirty="0"/>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5" name="Content Placeholder 4"/>
          <p:cNvSpPr>
            <a:spLocks noGrp="1"/>
          </p:cNvSpPr>
          <p:nvPr>
            <p:ph idx="1"/>
          </p:nvPr>
        </p:nvSpPr>
        <p:spPr>
          <a:xfrm>
            <a:off x="628649" y="2743200"/>
            <a:ext cx="4095752" cy="3433764"/>
          </a:xfrm>
        </p:spPr>
        <p:txBody>
          <a:bodyPr/>
          <a:lstStyle/>
          <a:p>
            <a:r>
              <a:rPr lang="en-US" sz="2000" b="0" dirty="0"/>
              <a:t>Autonomy leads to cross pollination of best practices</a:t>
            </a:r>
          </a:p>
          <a:p>
            <a:r>
              <a:rPr lang="en-US" sz="2000" b="0" dirty="0"/>
              <a:t>Guild process (Regular meetings of groups of like minded individuals) also encourages cross pollination of best practices</a:t>
            </a:r>
          </a:p>
          <a:p>
            <a:r>
              <a:rPr lang="en-US" sz="2000" b="0" dirty="0"/>
              <a:t>Once best practices are widely adopted then they become </a:t>
            </a:r>
            <a:r>
              <a:rPr lang="en-US" sz="2000" b="0" dirty="0" err="1"/>
              <a:t>defacto</a:t>
            </a:r>
            <a:r>
              <a:rPr lang="en-US" sz="2000" b="0" dirty="0"/>
              <a:t> standards</a:t>
            </a:r>
          </a:p>
        </p:txBody>
      </p:sp>
      <p:sp>
        <p:nvSpPr>
          <p:cNvPr id="9" name="TextBox 8"/>
          <p:cNvSpPr txBox="1"/>
          <p:nvPr/>
        </p:nvSpPr>
        <p:spPr>
          <a:xfrm>
            <a:off x="762000" y="1515070"/>
            <a:ext cx="7924800" cy="923330"/>
          </a:xfrm>
          <a:prstGeom prst="rect">
            <a:avLst/>
          </a:prstGeom>
          <a:noFill/>
        </p:spPr>
        <p:txBody>
          <a:bodyPr wrap="square" rtlCol="0">
            <a:spAutoFit/>
          </a:bodyPr>
          <a:lstStyle/>
          <a:p>
            <a:r>
              <a:rPr lang="en-US" dirty="0"/>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295400"/>
            <a:ext cx="7924800" cy="1200329"/>
          </a:xfrm>
          <a:prstGeom prst="rect">
            <a:avLst/>
          </a:prstGeom>
          <a:noFill/>
        </p:spPr>
        <p:txBody>
          <a:bodyPr wrap="square" rtlCol="0">
            <a:spAutoFit/>
          </a:bodyPr>
          <a:lstStyle/>
          <a:p>
            <a:r>
              <a:rPr lang="en-US" dirty="0"/>
              <a:t>Each squad has a well defined mission. “"That might be to make the best search product in the world, or the best music stream quality product in the world. Or it might be things like growing our subscriber base or building APIs for third parties.” </a:t>
            </a:r>
            <a:r>
              <a:rPr lang="en-US" dirty="0" err="1"/>
              <a:t>Gustavsson</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b="0" dirty="0"/>
              <a:t>Clear long term mission per squad</a:t>
            </a:r>
          </a:p>
          <a:p>
            <a:pPr>
              <a:spcAft>
                <a:spcPts val="0"/>
              </a:spcAft>
            </a:pPr>
            <a:r>
              <a:rPr lang="en-US" sz="2000" b="0" dirty="0"/>
              <a:t>Lean startup/MVP and validated learning encouraged</a:t>
            </a:r>
          </a:p>
          <a:p>
            <a:pPr>
              <a:spcAft>
                <a:spcPts val="0"/>
              </a:spcAft>
            </a:pPr>
            <a:r>
              <a:rPr lang="en-US" sz="2000" b="0" dirty="0"/>
              <a:t>Metrics and A/B testing to verify hypothesis</a:t>
            </a:r>
          </a:p>
          <a:p>
            <a:pPr>
              <a:spcAft>
                <a:spcPts val="0"/>
              </a:spcAft>
            </a:pPr>
            <a:r>
              <a:rPr lang="en-US" sz="2000" b="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b="0" dirty="0"/>
              <a:t>Scaled to over 1600 employees</a:t>
            </a:r>
          </a:p>
          <a:p>
            <a:pPr>
              <a:spcAft>
                <a:spcPts val="0"/>
              </a:spcAft>
            </a:pPr>
            <a:r>
              <a:rPr lang="en-US" sz="2000" b="0" dirty="0"/>
              <a:t>Over $2B in revenue</a:t>
            </a:r>
          </a:p>
          <a:p>
            <a:pPr>
              <a:spcAft>
                <a:spcPts val="0"/>
              </a:spcAft>
            </a:pPr>
            <a:r>
              <a:rPr lang="en-US" sz="2000" b="0" dirty="0"/>
              <a:t>08/17 Spotify was the most downloaded music App in the United States</a:t>
            </a:r>
          </a:p>
          <a:p>
            <a:pPr>
              <a:spcAft>
                <a:spcPts val="0"/>
              </a:spcAft>
            </a:pPr>
            <a:r>
              <a:rPr lang="en-US" sz="2000" b="0" dirty="0"/>
              <a:t>Over 140M active users with 60M paying subscribers</a:t>
            </a:r>
          </a:p>
          <a:p>
            <a:pPr>
              <a:spcAft>
                <a:spcPts val="0"/>
              </a:spcAft>
            </a:pPr>
            <a:r>
              <a:rPr lang="en-US" sz="2000" b="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70000" lnSpcReduction="20000"/>
          </a:bodyPr>
          <a:lstStyle/>
          <a:p>
            <a:pPr marL="0" indent="0">
              <a:buNone/>
            </a:pPr>
            <a:r>
              <a:rPr lang="en-US" b="0" dirty="0"/>
              <a:t>Facts</a:t>
            </a:r>
          </a:p>
          <a:p>
            <a:r>
              <a:rPr lang="en-US" b="0" dirty="0"/>
              <a:t>143 million breach victims had their names, social security numbers, birth days, addresses and driver licenses stolen by attackers in May 2017</a:t>
            </a:r>
          </a:p>
          <a:p>
            <a:r>
              <a:rPr lang="en-US" b="0" dirty="0"/>
              <a:t>The site was hacked in mid-May, and attacked continued to access the data until late July 2017 (breach discovered)</a:t>
            </a:r>
          </a:p>
          <a:p>
            <a:r>
              <a:rPr lang="en-US" b="0" dirty="0"/>
              <a:t>The Equifax breach notification page was using a free shared </a:t>
            </a:r>
            <a:r>
              <a:rPr lang="en-US" b="0" dirty="0" err="1"/>
              <a:t>CloudFlare</a:t>
            </a:r>
            <a:r>
              <a:rPr lang="en-US" b="0" dirty="0"/>
              <a:t> SSL, causing many browsers to think it was a phishing site (not terrible, but not helping)</a:t>
            </a:r>
          </a:p>
          <a:p>
            <a:r>
              <a:rPr lang="en-US" b="0" dirty="0"/>
              <a:t>Signing up for Equifax’s identity theft protection forces uses to accept a terms of  service that waive ability to sue Equifax.  (Also not helping)</a:t>
            </a:r>
          </a:p>
          <a:p>
            <a:r>
              <a:rPr lang="en-US" b="0"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b="0" dirty="0"/>
              <a:t>What was the tech stack?</a:t>
            </a:r>
          </a:p>
          <a:p>
            <a:pPr lvl="1"/>
            <a:r>
              <a:rPr lang="en-US" b="0" dirty="0"/>
              <a:t>Apache Struts</a:t>
            </a:r>
          </a:p>
          <a:p>
            <a:pPr lvl="1"/>
            <a:r>
              <a:rPr lang="en-US" b="0" dirty="0"/>
              <a:t>IBM WebSphere</a:t>
            </a:r>
          </a:p>
          <a:p>
            <a:pPr lvl="1"/>
            <a:r>
              <a:rPr lang="en-US" b="0" dirty="0"/>
              <a:t>Java</a:t>
            </a:r>
          </a:p>
          <a:p>
            <a:pPr lvl="1"/>
            <a:endParaRPr lang="en-US" b="0" dirty="0"/>
          </a:p>
          <a:p>
            <a:pPr marL="150876" lvl="1" indent="0">
              <a:buNone/>
            </a:pPr>
            <a:r>
              <a:rPr lang="en-US" sz="2900" b="0" dirty="0"/>
              <a:t>Apache Struts was compromised by an announced vulnerability 2 months prior (Apache Struts CVE-2017-5638)</a:t>
            </a:r>
          </a:p>
          <a:p>
            <a:pPr lvl="1"/>
            <a:r>
              <a:rPr lang="en-US" b="0" dirty="0"/>
              <a:t>Failure to track and update vulnerabilities is a common OWASP (open web application security) issue (A9)</a:t>
            </a:r>
            <a:endParaRPr lang="en-US" dirty="0"/>
          </a:p>
          <a:p>
            <a:pPr marL="150876" lvl="1" indent="0">
              <a:buNone/>
            </a:pPr>
            <a:r>
              <a:rPr lang="en-US" sz="2900" b="0" dirty="0"/>
              <a:t>The personal information of the entire US adult population was within reach of this vulnerable web server</a:t>
            </a:r>
          </a:p>
          <a:p>
            <a:pPr lvl="1"/>
            <a:r>
              <a:rPr lang="en-US" b="0"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dirty="0"/>
              <a:t>Learn the basics! OWASP Top 10 application vulnerabilities </a:t>
            </a:r>
            <a:endParaRPr lang="en-US" sz="135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dirty="0"/>
              <a:t>Learn the basics! OWASP Top 10 application vulnerabilities </a:t>
            </a:r>
            <a:endParaRPr lang="en-US" sz="135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a:spcBef>
                <a:spcPts val="450"/>
              </a:spcBef>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dirty="0"/>
              <a:t>Learn the basics! </a:t>
            </a:r>
            <a:endParaRPr lang="en-US" sz="1350"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a:t>
            </a:r>
            <a:r>
              <a:rPr lang="en-US" dirty="0" err="1"/>
              <a:t>Microservices</a:t>
            </a:r>
            <a:r>
              <a:rPr lang="en-US" dirty="0"/>
              <a:t>)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a:buNone/>
            </a:pPr>
            <a:r>
              <a:rPr lang="en-US" sz="2000" dirty="0"/>
              <a:t>Apache Software Foundation Response</a:t>
            </a:r>
          </a:p>
          <a:p>
            <a:pPr lvl="1"/>
            <a:r>
              <a:rPr lang="en-US" sz="2000" dirty="0"/>
              <a:t>“Establish security layers. It is good software engineering practice to have individually secured layers behind a public-facing presentation layer”</a:t>
            </a:r>
          </a:p>
          <a:p>
            <a:pPr lvl="1"/>
            <a:r>
              <a:rPr lang="en-US" sz="2000" dirty="0"/>
              <a:t>“A </a:t>
            </a:r>
            <a:r>
              <a:rPr lang="en-US" sz="2000" b="1" dirty="0"/>
              <a:t>breach into the presentation layer </a:t>
            </a:r>
            <a:r>
              <a:rPr lang="en-US" sz="2000" dirty="0"/>
              <a:t>should </a:t>
            </a:r>
            <a:r>
              <a:rPr lang="en-US" sz="2000" b="1" dirty="0"/>
              <a:t>never empower access</a:t>
            </a:r>
            <a:r>
              <a:rPr lang="en-US" sz="2000" dirty="0"/>
              <a:t> to significant or even </a:t>
            </a:r>
            <a:r>
              <a:rPr lang="en-US" sz="2000" b="1" dirty="0"/>
              <a:t>all</a:t>
            </a:r>
            <a:r>
              <a:rPr lang="en-US" sz="2000" dirty="0"/>
              <a:t> </a:t>
            </a:r>
            <a:r>
              <a:rPr lang="en-US" sz="2000" b="1" dirty="0"/>
              <a:t>back-end</a:t>
            </a:r>
            <a:r>
              <a:rPr lang="en-US" sz="2000" dirty="0"/>
              <a:t> information resources. ”</a:t>
            </a:r>
          </a:p>
          <a:p>
            <a:pPr marL="201168" lvl="1" indent="0">
              <a:buNone/>
            </a:pPr>
            <a:r>
              <a:rPr lang="en-US" sz="2000" dirty="0"/>
              <a:t>Principle of Least Privilege</a:t>
            </a:r>
            <a:endParaRPr lang="en-US" sz="1600" dirty="0"/>
          </a:p>
          <a:p>
            <a:pPr lvl="1"/>
            <a:r>
              <a:rPr lang="en-US" sz="1600" dirty="0"/>
              <a:t>Implementing rate limiting between services would have been effective </a:t>
            </a:r>
          </a:p>
          <a:p>
            <a:pPr lvl="1"/>
            <a:r>
              <a:rPr lang="en-US" sz="1600" dirty="0"/>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a:buNone/>
            </a:pPr>
            <a:r>
              <a:rPr lang="en-US" dirty="0"/>
              <a:t>Apache Software Foundation </a:t>
            </a:r>
          </a:p>
          <a:p>
            <a:pPr marL="436626" lvl="1" indent="-285750"/>
            <a:r>
              <a:rPr lang="en-US" dirty="0"/>
              <a:t>“Establish monitoring for unusual access patterns to your public Web resources ”</a:t>
            </a:r>
          </a:p>
          <a:p>
            <a:pPr lvl="1"/>
            <a:r>
              <a:rPr lang="en-US" dirty="0"/>
              <a:t>Queries could have been monitored looking for suspicious behavior</a:t>
            </a:r>
          </a:p>
          <a:p>
            <a:pPr lvl="2"/>
            <a:r>
              <a:rPr lang="en-US" sz="1500" dirty="0"/>
              <a:t>Many open and commercial tools will look for common attach patterns and alert</a:t>
            </a:r>
          </a:p>
          <a:p>
            <a:pPr lvl="2"/>
            <a:r>
              <a:rPr lang="en-US" sz="1500" dirty="0"/>
              <a:t>A firewall could have been placed between services</a:t>
            </a:r>
          </a:p>
          <a:p>
            <a:pPr lvl="1"/>
            <a:r>
              <a:rPr lang="en-US" b="1" dirty="0"/>
              <a:t>Basically, don</a:t>
            </a:r>
            <a:r>
              <a:rPr lang="mr-IN" b="1" dirty="0"/>
              <a:t>’</a:t>
            </a:r>
            <a:r>
              <a:rPr lang="en-US" b="1" dirty="0"/>
              <a:t>t put all of America’s PII behind one compromised web server</a:t>
            </a:r>
          </a:p>
          <a:p>
            <a:pPr lvl="2"/>
            <a:r>
              <a:rPr lang="en-US" sz="1500" dirty="0"/>
              <a:t>And if you do, try to monitor and halt the breach before several months pass</a:t>
            </a:r>
          </a:p>
          <a:p>
            <a:pPr lvl="1"/>
            <a:endParaRPr lang="en-US" dirty="0"/>
          </a:p>
          <a:p>
            <a:pPr marL="150876" lvl="1" indent="0">
              <a:buNone/>
            </a:pPr>
            <a:endParaRPr lang="en-US" sz="1350" dirty="0"/>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a:t>
            </a:r>
            <a:r>
              <a:rPr lang="en-US" dirty="0" err="1"/>
              <a:t>Microservices</a:t>
            </a:r>
            <a:r>
              <a:rPr lang="en-US" dirty="0"/>
              <a:t> and beyond</a:t>
            </a:r>
          </a:p>
        </p:txBody>
      </p:sp>
      <p:sp>
        <p:nvSpPr>
          <p:cNvPr id="3" name="Content Placeholder 2"/>
          <p:cNvSpPr>
            <a:spLocks noGrp="1"/>
          </p:cNvSpPr>
          <p:nvPr>
            <p:ph idx="1"/>
          </p:nvPr>
        </p:nvSpPr>
        <p:spPr/>
        <p:txBody>
          <a:bodyPr>
            <a:normAutofit fontScale="92500"/>
          </a:bodyPr>
          <a:lstStyle/>
          <a:p>
            <a:pPr marL="342900" indent="-342900">
              <a:buFont typeface="+mj-lt"/>
              <a:buAutoNum type="arabicPeriod"/>
            </a:pPr>
            <a:r>
              <a:rPr lang="en-US" b="0" dirty="0"/>
              <a:t>OWASP Top 10</a:t>
            </a:r>
          </a:p>
          <a:p>
            <a:pPr marL="342900" indent="-342900">
              <a:buFont typeface="+mj-lt"/>
              <a:buAutoNum type="arabicPeriod"/>
            </a:pPr>
            <a:r>
              <a:rPr lang="en-US" b="0" dirty="0"/>
              <a:t>8 Secure Design Principles from </a:t>
            </a:r>
            <a:r>
              <a:rPr lang="en-US" b="0" dirty="0">
                <a:hlinkClick r:id="rId3"/>
              </a:rPr>
              <a:t>Saltzer and Schroeder</a:t>
            </a:r>
            <a:endParaRPr lang="en-US" b="0" dirty="0"/>
          </a:p>
          <a:p>
            <a:pPr marL="342900" indent="-342900">
              <a:buFont typeface="+mj-lt"/>
              <a:buAutoNum type="arabicPeriod"/>
            </a:pPr>
            <a:r>
              <a:rPr lang="en-US" b="0" dirty="0"/>
              <a:t>Understand and keep updated libraries and frameworks used. Know any known security vulnerabilities. Roll out updates rapidly. </a:t>
            </a:r>
          </a:p>
          <a:p>
            <a:pPr marL="342900" indent="-342900">
              <a:buFont typeface="+mj-lt"/>
              <a:buAutoNum type="arabicPeriod"/>
            </a:pPr>
            <a:r>
              <a:rPr lang="en-US" b="0" dirty="0"/>
              <a:t>Monitor for intrusions and run scenarios if something you imagine cannot be hacked was indeed exploited, what would happen?</a:t>
            </a:r>
          </a:p>
          <a:p>
            <a:pPr marL="342900" indent="-342900">
              <a:buFont typeface="+mj-lt"/>
              <a:buAutoNum type="arabicPeriod"/>
            </a:pPr>
            <a:r>
              <a:rPr lang="en-US" b="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08210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r>
              <a:rPr lang="en-US" b="0" dirty="0"/>
              <a:t>Secure traffic between </a:t>
            </a:r>
            <a:r>
              <a:rPr lang="en-US" b="0" dirty="0" err="1"/>
              <a:t>Microservices</a:t>
            </a:r>
            <a:endParaRPr lang="en-US" b="0" dirty="0"/>
          </a:p>
          <a:p>
            <a:pPr lvl="1"/>
            <a:r>
              <a:rPr lang="en-US" b="0" dirty="0"/>
              <a:t>HTTPS </a:t>
            </a:r>
          </a:p>
          <a:p>
            <a:pPr lvl="2"/>
            <a:r>
              <a:rPr lang="en-US" dirty="0"/>
              <a:t>Reconfigure ELBs (on AWS)</a:t>
            </a:r>
          </a:p>
          <a:p>
            <a:pPr lvl="2"/>
            <a:r>
              <a:rPr lang="en-US" dirty="0"/>
              <a:t>Add certificate (</a:t>
            </a:r>
            <a:r>
              <a:rPr lang="en-US" dirty="0" err="1"/>
              <a:t>letsencrypt.org</a:t>
            </a:r>
            <a:r>
              <a:rPr lang="en-US" dirty="0"/>
              <a:t>)</a:t>
            </a:r>
          </a:p>
          <a:p>
            <a:r>
              <a:rPr lang="en-US" b="0" dirty="0"/>
              <a:t>Secure traffic for users</a:t>
            </a:r>
          </a:p>
          <a:p>
            <a:pPr lvl="1"/>
            <a:r>
              <a:rPr lang="en-US" b="0" dirty="0"/>
              <a:t>HTTPS</a:t>
            </a:r>
          </a:p>
          <a:p>
            <a:pPr lvl="1"/>
            <a:r>
              <a:rPr lang="en-US" b="0" dirty="0"/>
              <a:t>Secure Identity with </a:t>
            </a:r>
            <a:r>
              <a:rPr lang="en-US" b="0" dirty="0">
                <a:hlinkClick r:id="rId3"/>
              </a:rPr>
              <a:t>SPIFFEE</a:t>
            </a:r>
            <a:r>
              <a:rPr lang="en-US" b="0" dirty="0"/>
              <a:t> &amp; </a:t>
            </a:r>
            <a:r>
              <a:rPr lang="en-US" b="0" dirty="0" err="1">
                <a:hlinkClick r:id="rId4"/>
              </a:rPr>
              <a:t>Istio</a:t>
            </a:r>
            <a:endParaRPr lang="en-US" b="0"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a:t>
            </a:r>
            <a:r>
              <a:rPr lang="en-US" dirty="0" err="1"/>
              <a:t>Microservices</a:t>
            </a:r>
            <a:endParaRPr lang="en-US" dirty="0"/>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b="0" dirty="0"/>
              <a:t>Segment the network</a:t>
            </a:r>
          </a:p>
          <a:p>
            <a:pPr lvl="1"/>
            <a:r>
              <a:rPr lang="en-US" sz="2400" b="0" dirty="0"/>
              <a:t>Only allow white-listed traffic between pods</a:t>
            </a:r>
          </a:p>
          <a:p>
            <a:r>
              <a:rPr lang="en-US" sz="2800" b="0" dirty="0"/>
              <a:t>Common tools</a:t>
            </a:r>
          </a:p>
          <a:p>
            <a:pPr lvl="1"/>
            <a:r>
              <a:rPr lang="en-US" sz="2400" b="0" dirty="0" err="1"/>
              <a:t>Istio</a:t>
            </a:r>
            <a:endParaRPr lang="en-US" sz="2400" b="0" dirty="0"/>
          </a:p>
          <a:p>
            <a:pPr lvl="1"/>
            <a:r>
              <a:rPr lang="en-US" sz="2400" b="0" dirty="0"/>
              <a:t>Calico</a:t>
            </a:r>
          </a:p>
          <a:p>
            <a:pPr lvl="1"/>
            <a:r>
              <a:rPr lang="en-US" sz="2400" b="0" dirty="0"/>
              <a:t>Weave</a:t>
            </a:r>
          </a:p>
          <a:p>
            <a:pPr lvl="1"/>
            <a:r>
              <a:rPr lang="en-US" sz="2400" b="0" dirty="0" err="1"/>
              <a:t>OpenContrail</a:t>
            </a:r>
            <a:endParaRPr lang="en-US" sz="2400" b="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b="0" dirty="0"/>
              <a:t>Ensure attacker who gains access to web container can’t get into the database</a:t>
            </a:r>
          </a:p>
          <a:p>
            <a:r>
              <a:rPr lang="en-US" b="0" dirty="0"/>
              <a:t>Create separate DB users for each Microservice</a:t>
            </a:r>
          </a:p>
          <a:p>
            <a:r>
              <a:rPr lang="en-US" b="0" dirty="0"/>
              <a:t>Strong passwords</a:t>
            </a:r>
          </a:p>
          <a:p>
            <a:pPr lvl="1"/>
            <a:r>
              <a:rPr lang="en-US" b="0" dirty="0"/>
              <a:t>K8’s secrets and/or Vault</a:t>
            </a:r>
          </a:p>
          <a:p>
            <a:pPr lvl="1"/>
            <a:r>
              <a:rPr lang="en-US" b="0"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b="0" dirty="0"/>
              <a:t>“Each subject in a system be granted the </a:t>
            </a:r>
            <a:r>
              <a:rPr lang="en-US" b="0" u="sng" dirty="0"/>
              <a:t>most restrictive set </a:t>
            </a:r>
            <a:r>
              <a:rPr lang="en-US" b="0" dirty="0"/>
              <a:t>of privileges”</a:t>
            </a:r>
          </a:p>
          <a:p>
            <a:r>
              <a:rPr lang="en-US" sz="2800" b="0" dirty="0"/>
              <a:t>Disable public IP access for any machine that doesn’t need it</a:t>
            </a:r>
          </a:p>
          <a:p>
            <a:r>
              <a:rPr lang="en-US" sz="2800" b="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b="0" dirty="0"/>
              <a:t>Limit admin access</a:t>
            </a:r>
          </a:p>
          <a:p>
            <a:r>
              <a:rPr lang="en-US" b="0" dirty="0"/>
              <a:t>“Attribute based access control” mode by default</a:t>
            </a:r>
          </a:p>
          <a:p>
            <a:r>
              <a:rPr lang="en-US" b="0" dirty="0"/>
              <a:t>Access control by token</a:t>
            </a:r>
          </a:p>
          <a:p>
            <a:pPr lvl="1"/>
            <a:r>
              <a:rPr lang="en-US" b="0" dirty="0"/>
              <a:t>Can allow/deny API operations</a:t>
            </a:r>
          </a:p>
          <a:p>
            <a:pPr lvl="1"/>
            <a:r>
              <a:rPr lang="en-US" b="0" dirty="0"/>
              <a:t>Can be used to only allow certain actions</a:t>
            </a:r>
          </a:p>
          <a:p>
            <a:r>
              <a:rPr lang="en-US" b="0" dirty="0" err="1"/>
              <a:t>Webhook</a:t>
            </a:r>
            <a:r>
              <a:rPr lang="en-US" b="0" dirty="0"/>
              <a:t> (optional)</a:t>
            </a:r>
          </a:p>
          <a:p>
            <a:pPr lvl="1"/>
            <a:r>
              <a:rPr lang="en-US" b="0" dirty="0"/>
              <a:t>Add </a:t>
            </a:r>
            <a:r>
              <a:rPr lang="en-US" b="0" dirty="0" err="1"/>
              <a:t>url</a:t>
            </a:r>
            <a:r>
              <a:rPr lang="en-US" b="0"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76907"/>
            <a:ext cx="8763000" cy="1523293"/>
          </a:xfrm>
        </p:spPr>
        <p:txBody>
          <a:bodyPr>
            <a:normAutofit/>
          </a:bodyPr>
          <a:lstStyle/>
          <a:p>
            <a:r>
              <a:rPr lang="en-US" sz="4800" dirty="0">
                <a:solidFill>
                  <a:schemeClr val="bg1">
                    <a:lumMod val="65000"/>
                  </a:schemeClr>
                </a:solidFill>
              </a:rPr>
              <a:t>Part 4:</a:t>
            </a:r>
            <a:r>
              <a:rPr lang="en-US" sz="4800" dirty="0"/>
              <a:t> Course Summary and Supplemental Lab work</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36475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290637"/>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595437"/>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8928"/>
            <a:ext cx="7886700" cy="1158872"/>
          </a:xfrm>
        </p:spPr>
        <p:txBody>
          <a:bodyPr/>
          <a:lstStyle/>
          <a:p>
            <a:pPr algn="ctr"/>
            <a:r>
              <a:rPr lang="en-US" dirty="0"/>
              <a:t>Walmart Canada Case Study</a:t>
            </a:r>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br>
            <a:endParaRPr lang="en-US" dirty="0"/>
          </a:p>
        </p:txBody>
      </p:sp>
      <p:sp>
        <p:nvSpPr>
          <p:cNvPr id="3" name="Content Placeholder 2"/>
          <p:cNvSpPr>
            <a:spLocks noGrp="1"/>
          </p:cNvSpPr>
          <p:nvPr>
            <p:ph idx="1"/>
          </p:nvPr>
        </p:nvSpPr>
        <p:spPr>
          <a:xfrm>
            <a:off x="628650" y="1524001"/>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marL="800100" lvl="1" indent="-342900">
              <a:buAutoNum type="arabicPeriod"/>
            </a:pPr>
            <a:r>
              <a:rPr lang="en-US" sz="2000" b="0" dirty="0" err="1"/>
              <a:t>Comm</a:t>
            </a:r>
            <a:r>
              <a:rPr lang="en-US" sz="2000" b="0" dirty="0"/>
              <a:t> protocol</a:t>
            </a:r>
          </a:p>
          <a:p>
            <a:pPr marL="800100" lvl="1" indent="-342900">
              <a:buAutoNum type="arabicPeriod"/>
            </a:pPr>
            <a:r>
              <a:rPr lang="en-US" sz="2000" b="0" dirty="0"/>
              <a:t>Common Divisor Service</a:t>
            </a:r>
          </a:p>
          <a:p>
            <a:pPr marL="800100" lvl="1" indent="-342900">
              <a:buAutoNum type="arabicPeriod"/>
            </a:pPr>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marL="800100" lvl="1" indent="-342900">
              <a:buAutoNum type="arabicPeriod"/>
            </a:pPr>
            <a:r>
              <a:rPr lang="en-US" dirty="0"/>
              <a:t>Great exercise, but requires a private registry either locally or use of cloud registry</a:t>
            </a:r>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676400"/>
            <a:ext cx="6400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43201" y="1841665"/>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dirty="0"/>
              <a:t>Designed in 2012, Walmart Canada’s website failed on Black Friday for two years in a row. </a:t>
            </a:r>
          </a:p>
          <a:p>
            <a:r>
              <a:rPr lang="en-US" sz="2400" b="0" dirty="0"/>
              <a:t>Traffic was increasing every year, keeping the team off balance</a:t>
            </a:r>
          </a:p>
          <a:p>
            <a:r>
              <a:rPr lang="en-US" sz="2400" b="0" dirty="0"/>
              <a:t>Customer backlash, competitive pressures (i.e. Amazon) made this a top priority</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Shape 131"/>
          <p:cNvSpPr txBox="1"/>
          <p:nvPr/>
        </p:nvSpPr>
        <p:spPr>
          <a:xfrm>
            <a:off x="3948205" y="1904999"/>
            <a:ext cx="4052793" cy="12954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1" i="0" dirty="0">
                <a:solidFill>
                  <a:schemeClr val="dk1"/>
                </a:solidFill>
                <a:latin typeface="Calibri"/>
                <a:ea typeface="Calibri"/>
                <a:cs typeface="Calibri"/>
                <a:sym typeface="Calibri"/>
              </a:rPr>
              <a:t>Who is your instructor today?</a:t>
            </a:r>
          </a:p>
          <a:p>
            <a:pPr marL="0" marR="0" lvl="0" indent="0" algn="l" rtl="0">
              <a:spcBef>
                <a:spcPts val="480"/>
              </a:spcBef>
              <a:spcAft>
                <a:spcPts val="0"/>
              </a:spcAft>
              <a:buClr>
                <a:schemeClr val="dk1"/>
              </a:buClr>
              <a:buSzPct val="25000"/>
              <a:buFont typeface="Calibri"/>
              <a:buNone/>
            </a:pPr>
            <a:r>
              <a:rPr lang="en-US" sz="2400" b="1" i="1" dirty="0">
                <a:solidFill>
                  <a:schemeClr val="dk1"/>
                </a:solidFill>
                <a:latin typeface="Calibri"/>
                <a:ea typeface="Calibri"/>
                <a:cs typeface="Calibri"/>
                <a:sym typeface="Calibri"/>
              </a:rPr>
              <a:t>A little about me…</a:t>
            </a:r>
          </a:p>
        </p:txBody>
      </p:sp>
      <p:pic>
        <p:nvPicPr>
          <p:cNvPr id="132" name="Shape 132" descr="http://decarbonisesa.files.wordpress.com/2011/07/who-are-we.jpg"/>
          <p:cNvPicPr preferRelativeResize="0"/>
          <p:nvPr/>
        </p:nvPicPr>
        <p:blipFill rotWithShape="1">
          <a:blip r:embed="rId3">
            <a:alphaModFix/>
          </a:blip>
          <a:srcRect/>
          <a:stretch/>
        </p:blipFill>
        <p:spPr>
          <a:xfrm>
            <a:off x="2147793" y="1676400"/>
            <a:ext cx="1419411" cy="1447800"/>
          </a:xfrm>
          <a:prstGeom prst="rect">
            <a:avLst/>
          </a:prstGeom>
          <a:noFill/>
          <a:ln>
            <a:noFill/>
          </a:ln>
          <a:effectLst>
            <a:outerShdw blurRad="292100" dist="139700" dir="2700000" algn="tl" rotWithShape="0">
              <a:srgbClr val="333333">
                <a:alpha val="64705"/>
              </a:srgbClr>
            </a:outerShdw>
          </a:effectLst>
        </p:spPr>
      </p:pic>
      <p:cxnSp>
        <p:nvCxnSpPr>
          <p:cNvPr id="134" name="Shape 134"/>
          <p:cNvCxnSpPr/>
          <p:nvPr/>
        </p:nvCxnSpPr>
        <p:spPr>
          <a:xfrm>
            <a:off x="457200" y="3505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r>
              <a:rPr lang="en-US" b="0" dirty="0"/>
              <a:t>Distribution</a:t>
            </a:r>
          </a:p>
          <a:p>
            <a:pPr lvl="1"/>
            <a:r>
              <a:rPr lang="en-US" b="0" dirty="0"/>
              <a:t>Location transparency</a:t>
            </a:r>
          </a:p>
          <a:p>
            <a:pPr lvl="1"/>
            <a:r>
              <a:rPr lang="en-US" b="0" dirty="0"/>
              <a:t>Isolation</a:t>
            </a:r>
          </a:p>
          <a:p>
            <a:r>
              <a:rPr lang="en-US" dirty="0"/>
              <a:t>Resilient</a:t>
            </a:r>
          </a:p>
          <a:p>
            <a:pPr lvl="1"/>
            <a:r>
              <a:rPr lang="en-US" b="0" dirty="0"/>
              <a:t>Supervision</a:t>
            </a:r>
          </a:p>
          <a:p>
            <a:pPr lvl="1"/>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r>
              <a:rPr lang="en-US" dirty="0"/>
              <a:t>Scale up</a:t>
            </a:r>
          </a:p>
          <a:p>
            <a:pPr lvl="2"/>
            <a:r>
              <a:rPr lang="en-US" dirty="0" err="1"/>
              <a:t>Async</a:t>
            </a:r>
            <a:endParaRPr lang="en-US" dirty="0"/>
          </a:p>
          <a:p>
            <a:pPr lvl="2"/>
            <a:r>
              <a:rPr lang="en-US" dirty="0"/>
              <a:t>Non-blocking</a:t>
            </a:r>
          </a:p>
          <a:p>
            <a:pPr lvl="1"/>
            <a:r>
              <a:rPr lang="en-US" dirty="0"/>
              <a:t>Scale out</a:t>
            </a:r>
          </a:p>
          <a:p>
            <a:pPr lvl="2"/>
            <a:r>
              <a:rPr lang="en-US" dirty="0"/>
              <a:t>Immutable data</a:t>
            </a:r>
          </a:p>
          <a:p>
            <a:pPr lvl="2"/>
            <a:r>
              <a:rPr lang="en-US" dirty="0"/>
              <a:t>Share nothing</a:t>
            </a:r>
          </a:p>
          <a:p>
            <a:r>
              <a:rPr lang="en-US" dirty="0"/>
              <a:t>Responsive</a:t>
            </a:r>
          </a:p>
          <a:p>
            <a:pPr lvl="1"/>
            <a:r>
              <a:rPr lang="en-US" b="0" dirty="0"/>
              <a:t>Responsive to events, load failure, users</a:t>
            </a:r>
          </a:p>
          <a:p>
            <a:pPr lvl="1"/>
            <a:r>
              <a:rPr lang="en-US" b="0" dirty="0"/>
              <a:t>Distribution of data</a:t>
            </a:r>
          </a:p>
          <a:p>
            <a:pPr lvl="1"/>
            <a:r>
              <a:rPr lang="en-US" b="0"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b="0" dirty="0"/>
              <a:t>Conversions up 20%</a:t>
            </a:r>
          </a:p>
          <a:p>
            <a:r>
              <a:rPr lang="en-US" sz="2800" b="0" dirty="0"/>
              <a:t>Mobile orders up 98%</a:t>
            </a:r>
          </a:p>
          <a:p>
            <a:r>
              <a:rPr lang="en-US" sz="2800" b="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b="0" dirty="0"/>
              <a:t>Moved off expensive hardware</a:t>
            </a:r>
          </a:p>
          <a:p>
            <a:pPr>
              <a:spcAft>
                <a:spcPts val="0"/>
              </a:spcAft>
            </a:pPr>
            <a:r>
              <a:rPr lang="en-US" sz="2800" b="0" dirty="0"/>
              <a:t>Cheap virtual x86 servers</a:t>
            </a:r>
          </a:p>
          <a:p>
            <a:pPr>
              <a:spcAft>
                <a:spcPts val="0"/>
              </a:spcAft>
            </a:pPr>
            <a:r>
              <a:rPr lang="en-US" sz="2800" b="0" dirty="0"/>
              <a:t>20-50% cost savings</a:t>
            </a:r>
          </a:p>
          <a:p>
            <a:pPr>
              <a:spcAft>
                <a:spcPts val="0"/>
              </a:spcAft>
            </a:pPr>
            <a:r>
              <a:rPr lang="en-US" sz="2800" b="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b="0" dirty="0"/>
              <a:t>Database can be exposed as a Microservice for example</a:t>
            </a:r>
          </a:p>
          <a:p>
            <a:r>
              <a:rPr lang="en-US" sz="2800" b="0" dirty="0"/>
              <a:t>Any slow process behind a queue can be considered a Microservice</a:t>
            </a:r>
          </a:p>
          <a:p>
            <a:r>
              <a:rPr lang="en-US" sz="2800" b="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b="0" dirty="0"/>
              <a:t>A service that can be </a:t>
            </a:r>
            <a:r>
              <a:rPr lang="en-US" b="0" u="sng" dirty="0"/>
              <a:t>independently</a:t>
            </a:r>
            <a:r>
              <a:rPr lang="en-US" b="0"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How big is a Microservice?</a:t>
            </a:r>
          </a:p>
        </p:txBody>
      </p:sp>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Introductions</a:t>
            </a:r>
          </a:p>
        </p:txBody>
      </p:sp>
      <p:grpSp>
        <p:nvGrpSpPr>
          <p:cNvPr id="5" name="Shape 140"/>
          <p:cNvGrpSpPr/>
          <p:nvPr/>
        </p:nvGrpSpPr>
        <p:grpSpPr>
          <a:xfrm>
            <a:off x="1488988" y="1401765"/>
            <a:ext cx="6166020" cy="4389436"/>
            <a:chOff x="3088" y="0"/>
            <a:chExt cx="6166020" cy="4389436"/>
          </a:xfrm>
        </p:grpSpPr>
        <p:sp>
          <p:nvSpPr>
            <p:cNvPr id="6" name="Shape 141"/>
            <p:cNvSpPr/>
            <p:nvPr/>
          </p:nvSpPr>
          <p:spPr>
            <a:xfrm>
              <a:off x="462914" y="0"/>
              <a:ext cx="5246370" cy="4389436"/>
            </a:xfrm>
            <a:prstGeom prst="rightArrow">
              <a:avLst>
                <a:gd name="adj1" fmla="val 50000"/>
                <a:gd name="adj2" fmla="val 50000"/>
              </a:avLst>
            </a:prstGeom>
            <a:solidFill>
              <a:srgbClr val="CFD7E7"/>
            </a:solidFill>
            <a:ln>
              <a:noFill/>
            </a:ln>
          </p:spPr>
          <p:txBody>
            <a:bodyPr lIns="91425" tIns="91425" rIns="91425" bIns="91425" anchor="ctr" anchorCtr="0">
              <a:noAutofit/>
            </a:bodyPr>
            <a:lstStyle/>
            <a:p>
              <a:pPr lvl="0">
                <a:spcBef>
                  <a:spcPts val="0"/>
                </a:spcBef>
                <a:buNone/>
              </a:pPr>
              <a:endParaRPr/>
            </a:p>
          </p:txBody>
        </p:sp>
        <p:sp>
          <p:nvSpPr>
            <p:cNvPr id="7" name="Shape 142"/>
            <p:cNvSpPr/>
            <p:nvPr/>
          </p:nvSpPr>
          <p:spPr>
            <a:xfrm>
              <a:off x="3088"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143"/>
            <p:cNvSpPr txBox="1"/>
            <p:nvPr/>
          </p:nvSpPr>
          <p:spPr>
            <a:xfrm>
              <a:off x="75619"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What is your Name and Job Role?</a:t>
              </a:r>
            </a:p>
          </p:txBody>
        </p:sp>
        <p:sp>
          <p:nvSpPr>
            <p:cNvPr id="9" name="Shape 144"/>
            <p:cNvSpPr/>
            <p:nvPr/>
          </p:nvSpPr>
          <p:spPr>
            <a:xfrm>
              <a:off x="1563166"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45"/>
            <p:cNvSpPr txBox="1"/>
            <p:nvPr/>
          </p:nvSpPr>
          <p:spPr>
            <a:xfrm>
              <a:off x="1635695"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Your company or team?</a:t>
              </a:r>
            </a:p>
          </p:txBody>
        </p:sp>
        <p:sp>
          <p:nvSpPr>
            <p:cNvPr id="11" name="Shape 146"/>
            <p:cNvSpPr/>
            <p:nvPr/>
          </p:nvSpPr>
          <p:spPr>
            <a:xfrm>
              <a:off x="3123243"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47"/>
            <p:cNvSpPr txBox="1"/>
            <p:nvPr/>
          </p:nvSpPr>
          <p:spPr>
            <a:xfrm>
              <a:off x="3195774"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Expectations for the class</a:t>
              </a:r>
              <a:r>
                <a:rPr lang="en-US" sz="1600">
                  <a:solidFill>
                    <a:schemeClr val="lt1"/>
                  </a:solidFill>
                </a:rPr>
                <a:t>?</a:t>
              </a:r>
            </a:p>
          </p:txBody>
        </p:sp>
        <p:sp>
          <p:nvSpPr>
            <p:cNvPr id="13" name="Shape 148"/>
            <p:cNvSpPr/>
            <p:nvPr/>
          </p:nvSpPr>
          <p:spPr>
            <a:xfrm>
              <a:off x="4683321"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9"/>
            <p:cNvSpPr txBox="1"/>
            <p:nvPr/>
          </p:nvSpPr>
          <p:spPr>
            <a:xfrm>
              <a:off x="4755851"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rPr>
                <a:t>S</a:t>
              </a:r>
              <a:r>
                <a:rPr lang="en-US" sz="1600">
                  <a:solidFill>
                    <a:schemeClr val="lt1"/>
                  </a:solidFill>
                  <a:latin typeface="Arial"/>
                  <a:ea typeface="Arial"/>
                  <a:cs typeface="Arial"/>
                  <a:sym typeface="Arial"/>
                </a:rPr>
                <a:t>omething interesting about yourself</a:t>
              </a:r>
              <a:r>
                <a:rPr lang="en-US" sz="1600">
                  <a:solidFill>
                    <a:schemeClr val="lt1"/>
                  </a:solidFill>
                </a:rPr>
                <a:t>?</a:t>
              </a:r>
            </a:p>
          </p:txBody>
        </p:sp>
      </p:grpSp>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b="0" dirty="0"/>
              <a:t>Implement business transactions that maintain consistency across multiple services</a:t>
            </a:r>
          </a:p>
          <a:p>
            <a:pPr>
              <a:lnSpc>
                <a:spcPct val="100000"/>
              </a:lnSpc>
            </a:pPr>
            <a:r>
              <a:rPr lang="en-US" sz="1800" b="0" dirty="0"/>
              <a:t>Implement queries that retrieve data from multiple services</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6" name="Content Placeholder 1"/>
          <p:cNvSpPr>
            <a:spLocks noGrp="1"/>
          </p:cNvSpPr>
          <p:nvPr>
            <p:ph idx="1"/>
          </p:nvPr>
        </p:nvSpPr>
        <p:spPr>
          <a:xfrm>
            <a:off x="381000" y="1524000"/>
            <a:ext cx="8534400" cy="3733800"/>
          </a:xfrm>
        </p:spPr>
        <p:txBody>
          <a:bodyPr>
            <a:normAutofit/>
          </a:bodyPr>
          <a:lstStyle/>
          <a:p>
            <a:pPr>
              <a:lnSpc>
                <a:spcPct val="160000"/>
              </a:lnSpc>
            </a:pPr>
            <a:r>
              <a:rPr lang="en-US" sz="2400" b="0" dirty="0"/>
              <a:t>Microservice publishes an </a:t>
            </a:r>
            <a:r>
              <a:rPr lang="en-US" sz="2400" dirty="0"/>
              <a:t>event</a:t>
            </a:r>
            <a:r>
              <a:rPr lang="en-US" sz="2400" b="0" dirty="0"/>
              <a:t> when something notable happens, such as when it updates a business entity. Other microservices subscribe to those events. When a microservice receives an event it can update its own business entities, which might lead to more events being published.</a:t>
            </a:r>
          </a:p>
          <a:p>
            <a:pPr lvl="1">
              <a:lnSpc>
                <a:spcPct val="160000"/>
              </a:lnSpc>
            </a:pPr>
            <a:r>
              <a:rPr lang="en-US" sz="1800" b="0" dirty="0"/>
              <a:t>use events to implement business transactions that span multiple services</a:t>
            </a:r>
          </a:p>
        </p:txBody>
      </p:sp>
    </p:spTree>
    <p:extLst>
      <p:ext uri="{BB962C8B-B14F-4D97-AF65-F5344CB8AC3E}">
        <p14:creationId xmlns:p14="http://schemas.microsoft.com/office/powerpoint/2010/main" val="1857856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073" y="1600200"/>
            <a:ext cx="8843575" cy="338554"/>
          </a:xfrm>
          <a:prstGeom prst="rect">
            <a:avLst/>
          </a:prstGeom>
          <a:noFill/>
        </p:spPr>
        <p:txBody>
          <a:bodyPr wrap="none" rtlCol="0">
            <a:spAutoFit/>
          </a:bodyPr>
          <a:lstStyle/>
          <a:p>
            <a:r>
              <a:rPr lang="en-US" sz="1600" dirty="0"/>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304800" y="1387228"/>
            <a:ext cx="8460329" cy="584775"/>
          </a:xfrm>
          <a:prstGeom prst="rect">
            <a:avLst/>
          </a:prstGeom>
          <a:noFill/>
        </p:spPr>
        <p:txBody>
          <a:bodyPr wrap="none" rtlCol="0">
            <a:spAutoFit/>
          </a:bodyPr>
          <a:lstStyle/>
          <a:p>
            <a:r>
              <a:rPr lang="en-US" sz="1600" dirty="0"/>
              <a:t>2. The Customer Service consumes the Order Created event, reserves credit for the order, </a:t>
            </a:r>
          </a:p>
          <a:p>
            <a:r>
              <a:rPr lang="en-US" sz="1600" dirty="0"/>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381000" y="1295400"/>
            <a:ext cx="6809365" cy="584775"/>
          </a:xfrm>
          <a:prstGeom prst="rect">
            <a:avLst/>
          </a:prstGeom>
          <a:noFill/>
        </p:spPr>
        <p:txBody>
          <a:bodyPr wrap="none" rtlCol="0">
            <a:spAutoFit/>
          </a:bodyPr>
          <a:lstStyle/>
          <a:p>
            <a:r>
              <a:rPr lang="en-US" sz="1600" dirty="0"/>
              <a:t>3. The Order Service consumes the Credit Reserved event, and changes</a:t>
            </a:r>
          </a:p>
          <a:p>
            <a:r>
              <a:rPr lang="en-US" sz="1600" dirty="0"/>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219200"/>
            <a:ext cx="2438400" cy="4856586"/>
          </a:xfrm>
          <a:prstGeom prst="rect">
            <a:avLst/>
          </a:prstGeom>
          <a:noFill/>
        </p:spPr>
        <p:txBody>
          <a:bodyPr wrap="square" rtlCol="0">
            <a:spAutoFit/>
          </a:bodyPr>
          <a:lstStyle/>
          <a:p>
            <a:pPr>
              <a:lnSpc>
                <a:spcPct val="150000"/>
              </a:lnSpc>
            </a:pPr>
            <a:r>
              <a:rPr lang="en-US" sz="1300" b="1" dirty="0"/>
              <a:t>EVENT table</a:t>
            </a:r>
            <a:r>
              <a:rPr lang="en-US" sz="1300" dirty="0"/>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 </a:t>
            </a:r>
          </a:p>
        </p:txBody>
      </p:sp>
      <p:pic>
        <p:nvPicPr>
          <p:cNvPr id="5" name="Picture 4"/>
          <p:cNvPicPr>
            <a:picLocks noChangeAspect="1"/>
          </p:cNvPicPr>
          <p:nvPr/>
        </p:nvPicPr>
        <p:blipFill>
          <a:blip r:embed="rId3"/>
          <a:stretch>
            <a:fillRect/>
          </a:stretch>
        </p:blipFill>
        <p:spPr>
          <a:xfrm>
            <a:off x="2895599" y="1675034"/>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How to maintain </a:t>
            </a:r>
            <a:r>
              <a:rPr lang="en-US" dirty="0" err="1"/>
              <a:t>Microservices</a:t>
            </a:r>
            <a:r>
              <a:rPr lang="en-US" dirty="0"/>
              <a:t>?</a:t>
            </a:r>
          </a:p>
        </p:txBody>
      </p:sp>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Tree>
    <p:extLst>
      <p:ext uri="{BB962C8B-B14F-4D97-AF65-F5344CB8AC3E}">
        <p14:creationId xmlns:p14="http://schemas.microsoft.com/office/powerpoint/2010/main" val="887813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How to architect </a:t>
            </a:r>
            <a:r>
              <a:rPr lang="en-US" dirty="0" err="1"/>
              <a:t>Microservices</a:t>
            </a:r>
            <a:r>
              <a:rPr lang="en-US" dirty="0"/>
              <a:t>?</a:t>
            </a:r>
          </a:p>
        </p:txBody>
      </p:sp>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131900" y="3733800"/>
            <a:ext cx="6557700" cy="1581819"/>
          </a:xfrm>
        </p:spPr>
      </p:pic>
      <p:sp>
        <p:nvSpPr>
          <p:cNvPr id="3" name="TextBox 2"/>
          <p:cNvSpPr txBox="1"/>
          <p:nvPr/>
        </p:nvSpPr>
        <p:spPr>
          <a:xfrm>
            <a:off x="533400" y="1524000"/>
            <a:ext cx="7156200" cy="1754326"/>
          </a:xfrm>
          <a:prstGeom prst="rect">
            <a:avLst/>
          </a:prstGeom>
          <a:noFill/>
        </p:spPr>
        <p:txBody>
          <a:bodyPr wrap="square" rtlCol="0">
            <a:spAutoFit/>
          </a:bodyPr>
          <a:lstStyle/>
          <a:p>
            <a:r>
              <a:rPr lang="en-US" dirty="0"/>
              <a:t>Typically</a:t>
            </a:r>
          </a:p>
          <a:p>
            <a:endParaRPr lang="en-US" dirty="0"/>
          </a:p>
          <a:p>
            <a:pPr marL="285750" indent="-285750">
              <a:buFont typeface="Arial" charset="0"/>
              <a:buChar char="•"/>
            </a:pPr>
            <a:r>
              <a:rPr lang="en-US" dirty="0"/>
              <a:t>CRUD </a:t>
            </a:r>
            <a:r>
              <a:rPr lang="mr-IN" dirty="0"/>
              <a:t>–</a:t>
            </a:r>
            <a:r>
              <a:rPr lang="en-US" dirty="0"/>
              <a:t> Create, Read, Update and Delete API implementations</a:t>
            </a:r>
          </a:p>
          <a:p>
            <a:pPr marL="285750" indent="-285750">
              <a:buFont typeface="Arial" charset="0"/>
              <a:buChar char="•"/>
            </a:pPr>
            <a:r>
              <a:rPr lang="en-US" dirty="0"/>
              <a:t>Range between RPC, Message and Stream processing</a:t>
            </a:r>
          </a:p>
          <a:p>
            <a:pPr marL="285750" indent="-285750">
              <a:buFont typeface="Arial" charset="0"/>
              <a:buChar char="•"/>
            </a:pPr>
            <a:r>
              <a:rPr lang="en-US" dirty="0"/>
              <a:t>Evolve from a Monolith 1</a:t>
            </a:r>
            <a:r>
              <a:rPr lang="en-US" baseline="30000" dirty="0"/>
              <a:t>st</a:t>
            </a:r>
            <a:r>
              <a:rPr lang="en-US" dirty="0"/>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a:t>
            </a:r>
            <a:r>
              <a:rPr lang="en-US" b="0" dirty="0"/>
              <a:t>services that are focused on doing one thing well</a:t>
            </a:r>
          </a:p>
          <a:p>
            <a:r>
              <a:rPr lang="en-US" b="0" dirty="0"/>
              <a:t>Each service can be built </a:t>
            </a:r>
            <a:r>
              <a:rPr lang="en-US" dirty="0">
                <a:solidFill>
                  <a:schemeClr val="accent3"/>
                </a:solidFill>
              </a:rPr>
              <a:t>using</a:t>
            </a:r>
            <a:r>
              <a:rPr lang="en-US" b="0" dirty="0"/>
              <a:t> the </a:t>
            </a:r>
            <a:r>
              <a:rPr lang="en-US" dirty="0">
                <a:solidFill>
                  <a:schemeClr val="accent3"/>
                </a:solidFill>
              </a:rPr>
              <a:t>best</a:t>
            </a:r>
            <a:r>
              <a:rPr lang="en-US" b="0" dirty="0"/>
              <a:t> tool for the job</a:t>
            </a:r>
          </a:p>
          <a:p>
            <a:r>
              <a:rPr lang="en-US" b="0" dirty="0"/>
              <a:t>Systems built this way are inherently </a:t>
            </a:r>
            <a:r>
              <a:rPr lang="en-US" dirty="0">
                <a:solidFill>
                  <a:schemeClr val="accent3"/>
                </a:solidFill>
              </a:rPr>
              <a:t>loosely coupled</a:t>
            </a:r>
          </a:p>
          <a:p>
            <a:r>
              <a:rPr lang="en-US" b="0" dirty="0"/>
              <a:t>Teams can deliver and </a:t>
            </a:r>
            <a:r>
              <a:rPr lang="en-US" dirty="0">
                <a:solidFill>
                  <a:schemeClr val="accent3"/>
                </a:solidFill>
              </a:rPr>
              <a:t>deploy independently</a:t>
            </a:r>
            <a:r>
              <a:rPr lang="en-US" b="0" dirty="0"/>
              <a:t> from each other</a:t>
            </a:r>
          </a:p>
          <a:p>
            <a:r>
              <a:rPr lang="en-US" b="0" dirty="0"/>
              <a:t>Enable </a:t>
            </a:r>
            <a:r>
              <a:rPr lang="en-US" dirty="0">
                <a:solidFill>
                  <a:schemeClr val="accent3"/>
                </a:solidFill>
              </a:rPr>
              <a:t>continuous delivery</a:t>
            </a:r>
            <a:r>
              <a:rPr lang="en-US" b="0"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Core Objectives</a:t>
            </a:r>
          </a:p>
        </p:txBody>
      </p:sp>
      <p:sp>
        <p:nvSpPr>
          <p:cNvPr id="5" name="Content Placeholder 4"/>
          <p:cNvSpPr>
            <a:spLocks noGrp="1"/>
          </p:cNvSpPr>
          <p:nvPr>
            <p:ph idx="1"/>
          </p:nvPr>
        </p:nvSpPr>
        <p:spPr>
          <a:xfrm>
            <a:off x="628650" y="1371600"/>
            <a:ext cx="7886700" cy="4652963"/>
          </a:xfrm>
        </p:spPr>
        <p:txBody>
          <a:bodyPr>
            <a:normAutofit fontScale="85000" lnSpcReduction="20000"/>
          </a:bodyPr>
          <a:lstStyle/>
          <a:p>
            <a:pPr>
              <a:lnSpc>
                <a:spcPct val="150000"/>
              </a:lnSpc>
            </a:pPr>
            <a:r>
              <a:rPr lang="en-US" sz="2200" b="0" dirty="0"/>
              <a:t>Understand how to adopt, plan or improve your transition to Microservices</a:t>
            </a:r>
          </a:p>
          <a:p>
            <a:pPr>
              <a:lnSpc>
                <a:spcPct val="150000"/>
              </a:lnSpc>
            </a:pPr>
            <a:r>
              <a:rPr lang="en-US" sz="2200" b="0" dirty="0"/>
              <a:t>Navigate different tools for enabling Microservices and how to use them</a:t>
            </a:r>
          </a:p>
          <a:p>
            <a:pPr>
              <a:lnSpc>
                <a:spcPct val="150000"/>
              </a:lnSpc>
            </a:pPr>
            <a:r>
              <a:rPr lang="en-US" sz="2200" b="0" dirty="0"/>
              <a:t>Map technical practices to the business strategy behind Microservices</a:t>
            </a:r>
          </a:p>
          <a:p>
            <a:pPr>
              <a:lnSpc>
                <a:spcPct val="150000"/>
              </a:lnSpc>
            </a:pPr>
            <a:r>
              <a:rPr lang="en-US" sz="2200" b="0" dirty="0"/>
              <a:t>Get hands-on practice with tools which enable core Microservices architecture</a:t>
            </a:r>
          </a:p>
          <a:p>
            <a:pPr>
              <a:lnSpc>
                <a:spcPct val="150000"/>
              </a:lnSpc>
            </a:pPr>
            <a:r>
              <a:rPr lang="en-US" sz="2200" b="0" dirty="0"/>
              <a:t>Build more DevOps practices through Microservices adoption</a:t>
            </a:r>
          </a:p>
          <a:p>
            <a:pPr>
              <a:lnSpc>
                <a:spcPct val="150000"/>
              </a:lnSpc>
            </a:pPr>
            <a:r>
              <a:rPr lang="en-US" sz="2200" b="0" dirty="0"/>
              <a:t>Apply Microservices use cases to continuous integration, delivery and testing</a:t>
            </a:r>
          </a:p>
          <a:p>
            <a:pPr>
              <a:lnSpc>
                <a:spcPct val="150000"/>
              </a:lnSpc>
            </a:pPr>
            <a:r>
              <a:rPr lang="en-US" sz="2200" b="0" dirty="0"/>
              <a:t>Understand how to refactor monolithic systems into more modular, component-based systems</a:t>
            </a:r>
          </a:p>
          <a:p>
            <a:pPr>
              <a:lnSpc>
                <a:spcPct val="150000"/>
              </a:lnSpc>
            </a:pPr>
            <a:endParaRPr lang="en-US" sz="22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b="0" dirty="0">
                <a:solidFill>
                  <a:schemeClr val="accent3"/>
                </a:solidFill>
              </a:rPr>
              <a:t>Teams blocked by or waiting on other teams</a:t>
            </a:r>
          </a:p>
          <a:p>
            <a:r>
              <a:rPr lang="en-US" b="0" dirty="0">
                <a:solidFill>
                  <a:schemeClr val="accent3"/>
                </a:solidFill>
              </a:rPr>
              <a:t>Communication overhead</a:t>
            </a:r>
          </a:p>
          <a:p>
            <a:r>
              <a:rPr lang="en-US" b="0" dirty="0">
                <a:solidFill>
                  <a:schemeClr val="accent3"/>
                </a:solidFill>
              </a:rPr>
              <a:t>Slow velocity</a:t>
            </a:r>
            <a:endParaRPr lang="en-US" b="0"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b="0" dirty="0"/>
              <a:t>Requires </a:t>
            </a:r>
            <a:r>
              <a:rPr lang="en-US" b="0" dirty="0" err="1"/>
              <a:t>Devops</a:t>
            </a:r>
            <a:r>
              <a:rPr lang="en-US" b="0" dirty="0"/>
              <a:t>, </a:t>
            </a:r>
            <a:r>
              <a:rPr lang="en-US" b="0" dirty="0" err="1"/>
              <a:t>devs</a:t>
            </a:r>
            <a:r>
              <a:rPr lang="en-US" b="0" dirty="0"/>
              <a:t> deploying and operating their services</a:t>
            </a:r>
          </a:p>
          <a:p>
            <a:r>
              <a:rPr lang="en-US" b="0" dirty="0"/>
              <a:t>Need well defined business domains</a:t>
            </a:r>
          </a:p>
          <a:p>
            <a:r>
              <a:rPr lang="en-US" b="0" dirty="0"/>
              <a:t>More distributed systems</a:t>
            </a:r>
          </a:p>
          <a:p>
            <a:r>
              <a:rPr lang="en-US" b="0"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err="1"/>
              <a:t>Microservices</a:t>
            </a:r>
            <a:endParaRPr lang="en-US" dirty="0"/>
          </a:p>
        </p:txBody>
      </p:sp>
    </p:spTree>
    <p:extLst>
      <p:ext uri="{BB962C8B-B14F-4D97-AF65-F5344CB8AC3E}">
        <p14:creationId xmlns:p14="http://schemas.microsoft.com/office/powerpoint/2010/main" val="1988255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057400" y="5602069"/>
            <a:ext cx="3181192" cy="646331"/>
          </a:xfrm>
          <a:prstGeom prst="rect">
            <a:avLst/>
          </a:prstGeom>
          <a:noFill/>
        </p:spPr>
        <p:txBody>
          <a:bodyPr wrap="none" rtlCol="0">
            <a:spAutoFit/>
          </a:bodyPr>
          <a:lstStyle/>
          <a:p>
            <a:r>
              <a:rPr lang="en-US" dirty="0"/>
              <a:t>Doesn’t decrease complexity,</a:t>
            </a:r>
          </a:p>
          <a:p>
            <a:r>
              <a:rPr lang="en-US" dirty="0"/>
              <a:t>but scales</a:t>
            </a:r>
          </a:p>
        </p:txBody>
      </p:sp>
      <p:sp>
        <p:nvSpPr>
          <p:cNvPr id="5" name="TextBox 4"/>
          <p:cNvSpPr txBox="1"/>
          <p:nvPr/>
        </p:nvSpPr>
        <p:spPr>
          <a:xfrm>
            <a:off x="30480" y="2483852"/>
            <a:ext cx="2527295" cy="646331"/>
          </a:xfrm>
          <a:prstGeom prst="rect">
            <a:avLst/>
          </a:prstGeom>
          <a:noFill/>
        </p:spPr>
        <p:txBody>
          <a:bodyPr wrap="none" rtlCol="0">
            <a:spAutoFit/>
          </a:bodyPr>
          <a:lstStyle/>
          <a:p>
            <a:r>
              <a:rPr lang="en-US" dirty="0"/>
              <a:t>Decrease complexity</a:t>
            </a:r>
          </a:p>
          <a:p>
            <a:r>
              <a:rPr lang="en-US" dirty="0"/>
              <a:t>More resource efficient</a:t>
            </a:r>
          </a:p>
        </p:txBody>
      </p:sp>
      <p:sp>
        <p:nvSpPr>
          <p:cNvPr id="6" name="TextBox 5"/>
          <p:cNvSpPr txBox="1"/>
          <p:nvPr/>
        </p:nvSpPr>
        <p:spPr>
          <a:xfrm>
            <a:off x="6453128" y="4343400"/>
            <a:ext cx="2441694" cy="646331"/>
          </a:xfrm>
          <a:prstGeom prst="rect">
            <a:avLst/>
          </a:prstGeom>
          <a:noFill/>
        </p:spPr>
        <p:txBody>
          <a:bodyPr wrap="none" rtlCol="0">
            <a:spAutoFit/>
          </a:bodyPr>
          <a:lstStyle/>
          <a:p>
            <a:r>
              <a:rPr lang="en-US" dirty="0"/>
              <a:t>Complex structure,</a:t>
            </a:r>
          </a:p>
          <a:p>
            <a:r>
              <a:rPr lang="en-US" dirty="0"/>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b="0" dirty="0"/>
              <a:t>All teams will expose their data and functionality through self service </a:t>
            </a:r>
            <a:r>
              <a:rPr lang="en-US" sz="2400" b="0" dirty="0" err="1"/>
              <a:t>Api</a:t>
            </a:r>
            <a:r>
              <a:rPr lang="en-US" sz="2400" b="0" dirty="0"/>
              <a:t> interfaces</a:t>
            </a:r>
          </a:p>
          <a:p>
            <a:pPr>
              <a:buAutoNum type="arabicPeriod"/>
            </a:pPr>
            <a:r>
              <a:rPr lang="en-US" sz="2400" b="0" dirty="0"/>
              <a:t>No other forms of communication allowed, no tickets, direct linking, reads of data stores, no back doors, only service interface calls over the network</a:t>
            </a:r>
          </a:p>
          <a:p>
            <a:pPr>
              <a:buAutoNum type="arabicPeriod"/>
            </a:pPr>
            <a:r>
              <a:rPr lang="en-US" sz="2400" b="0" dirty="0"/>
              <a:t>All services must be designed to be externalizable. The team must plan and design to be able to expose the </a:t>
            </a:r>
            <a:r>
              <a:rPr lang="en-US" sz="2400" b="0" dirty="0" err="1"/>
              <a:t>api’s</a:t>
            </a:r>
            <a:r>
              <a:rPr lang="en-US" sz="2400" b="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b="0" dirty="0"/>
              <a:t>“Therefore, broadly speaking, to achieve DevOps outcomes we need to reduce the effects of functional orientation (“optimizing for cost”) and enable market orientation (“optimizing for speed”).” </a:t>
            </a:r>
          </a:p>
          <a:p>
            <a:pPr marL="0" indent="0">
              <a:buNone/>
            </a:pPr>
            <a:r>
              <a:rPr lang="en-US" sz="2400" b="0" dirty="0"/>
              <a:t>-Gene Kim</a:t>
            </a:r>
          </a:p>
          <a:p>
            <a:pPr>
              <a:spcBef>
                <a:spcPts val="600"/>
              </a:spcBef>
            </a:pPr>
            <a:r>
              <a:rPr lang="en-US" sz="2000" b="0" dirty="0"/>
              <a:t>This consists of having many small teams work independently, rapidly delivering customer value</a:t>
            </a:r>
          </a:p>
          <a:p>
            <a:pPr>
              <a:spcBef>
                <a:spcPts val="600"/>
              </a:spcBef>
            </a:pPr>
            <a:r>
              <a:rPr lang="en-US" sz="2000" b="0" dirty="0"/>
              <a:t>Teams are cross-functional and independent. Each team, consisting of 8 or fewer resources, deploys independently.</a:t>
            </a:r>
          </a:p>
          <a:p>
            <a:pPr>
              <a:spcBef>
                <a:spcPts val="600"/>
              </a:spcBef>
            </a:pPr>
            <a:r>
              <a:rPr lang="en-US" sz="2000" b="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err="1"/>
              <a:t>Microservices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b="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b="0" dirty="0"/>
              <a:t> -Randy </a:t>
            </a:r>
            <a:r>
              <a:rPr lang="en-US" sz="2400" b="0" dirty="0" err="1"/>
              <a:t>Shoup</a:t>
            </a:r>
            <a:r>
              <a:rPr lang="en-US" sz="2400" b="0" dirty="0"/>
              <a:t>, former Engineering Director for Google App Engine</a:t>
            </a:r>
          </a:p>
          <a:p>
            <a:r>
              <a:rPr lang="en-US" sz="2000" b="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a:t>
            </a:r>
            <a:r>
              <a:rPr lang="en-US" dirty="0" err="1"/>
              <a:t>Microservices</a:t>
            </a:r>
            <a:r>
              <a:rPr lang="en-US" dirty="0"/>
              <a:t>?</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b="0" dirty="0"/>
              <a:t>Reduce complexity, increase success</a:t>
            </a:r>
          </a:p>
          <a:p>
            <a:pPr>
              <a:spcBef>
                <a:spcPts val="600"/>
              </a:spcBef>
            </a:pPr>
            <a:r>
              <a:rPr lang="en-US" sz="1800" b="0" dirty="0"/>
              <a:t>According to a Gartner survey of 150 participants in 2011, the failure of projects exceeding $1 million was found to be almost 50% higher than for projects with budgets below $350,000.</a:t>
            </a:r>
          </a:p>
          <a:p>
            <a:pPr>
              <a:spcBef>
                <a:spcPts val="600"/>
              </a:spcBef>
            </a:pPr>
            <a:r>
              <a:rPr lang="en-US" sz="1800" b="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388" y="1066800"/>
            <a:ext cx="8396863" cy="465269"/>
          </a:xfrm>
        </p:spPr>
        <p:txBody>
          <a:bodyPr>
            <a:normAutofit fontScale="90000"/>
          </a:bodyPr>
          <a:lstStyle/>
          <a:p>
            <a:r>
              <a:rPr lang="en-US" sz="3900" dirty="0"/>
              <a:t>Microservice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200329"/>
          </a:xfrm>
          <a:prstGeom prst="rect">
            <a:avLst/>
          </a:prstGeom>
          <a:noFill/>
        </p:spPr>
        <p:txBody>
          <a:bodyPr wrap="square" rtlCol="0">
            <a:spAutoFit/>
          </a:bodyPr>
          <a:lstStyle/>
          <a:p>
            <a:r>
              <a:rPr lang="en-US" dirty="0"/>
              <a:t>APIs provide the flexibility for businesses to grow by adopting new business models and enable accelerated development of new applications. </a:t>
            </a:r>
          </a:p>
          <a:p>
            <a:endParaRPr lang="en-US" dirty="0"/>
          </a:p>
          <a:p>
            <a:r>
              <a:rPr lang="en-US" dirty="0"/>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b="0" dirty="0"/>
              <a:t>This concept aligns with General Stanley </a:t>
            </a:r>
            <a:r>
              <a:rPr lang="en-US" sz="1800" b="0" dirty="0" err="1"/>
              <a:t>McChrystal’s</a:t>
            </a:r>
            <a:r>
              <a:rPr lang="en-US" sz="1800" b="0" dirty="0"/>
              <a:t> recent work </a:t>
            </a:r>
            <a:r>
              <a:rPr lang="en-US" sz="1800" b="0" dirty="0">
                <a:hlinkClick r:id="rId3"/>
              </a:rPr>
              <a:t>Team of Teams</a:t>
            </a:r>
            <a:r>
              <a:rPr lang="en-US" sz="1800" b="0" dirty="0"/>
              <a:t>. </a:t>
            </a:r>
          </a:p>
          <a:p>
            <a:pPr>
              <a:spcBef>
                <a:spcPts val="600"/>
              </a:spcBef>
            </a:pPr>
            <a:r>
              <a:rPr lang="en-US" sz="1600" b="0" dirty="0"/>
              <a:t>As </a:t>
            </a:r>
            <a:r>
              <a:rPr lang="en-US" sz="1600" b="0" dirty="0" err="1"/>
              <a:t>McChrystal</a:t>
            </a:r>
            <a:r>
              <a:rPr lang="en-US" sz="1600" b="0" dirty="0"/>
              <a:t> writes: “To defeat a network, we had to become a network.“</a:t>
            </a:r>
          </a:p>
          <a:p>
            <a:pPr>
              <a:spcBef>
                <a:spcPts val="600"/>
              </a:spcBef>
            </a:pPr>
            <a:r>
              <a:rPr lang="en-US" sz="1600" b="0" dirty="0"/>
              <a:t>A network in this context is a collection of small cross-functional teams that have been empowered to self-organize, self-manage, and self-execute.</a:t>
            </a:r>
          </a:p>
          <a:p>
            <a:pPr>
              <a:spcBef>
                <a:spcPts val="600"/>
              </a:spcBef>
            </a:pPr>
            <a:r>
              <a:rPr lang="en-US" sz="1600" b="0" dirty="0"/>
              <a:t>Teams are enabled to become a ‘network’ by a Service Oriented Architecture (SOA) and have done so at various adopted of SOA such as AWS, Netflix et </a:t>
            </a:r>
            <a:r>
              <a:rPr lang="en-US" sz="1600" b="0" dirty="0" err="1"/>
              <a:t>tal</a:t>
            </a:r>
            <a:endParaRPr lang="en-US" sz="1600" b="0" dirty="0"/>
          </a:p>
          <a:p>
            <a:pPr>
              <a:spcBef>
                <a:spcPts val="600"/>
              </a:spcBef>
            </a:pPr>
            <a:r>
              <a:rPr lang="en-US" sz="1600" b="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What to expect from this class</a:t>
            </a:r>
          </a:p>
        </p:txBody>
      </p:sp>
      <p:sp>
        <p:nvSpPr>
          <p:cNvPr id="5" name="Content Placeholder 4"/>
          <p:cNvSpPr>
            <a:spLocks noGrp="1"/>
          </p:cNvSpPr>
          <p:nvPr>
            <p:ph idx="1"/>
          </p:nvPr>
        </p:nvSpPr>
        <p:spPr>
          <a:xfrm>
            <a:off x="602146" y="1371600"/>
            <a:ext cx="7886700" cy="4652963"/>
          </a:xfrm>
        </p:spPr>
        <p:txBody>
          <a:bodyPr>
            <a:normAutofit/>
          </a:bodyPr>
          <a:lstStyle/>
          <a:p>
            <a:pPr>
              <a:lnSpc>
                <a:spcPct val="150000"/>
              </a:lnSpc>
            </a:pPr>
            <a:r>
              <a:rPr lang="en-US" sz="2600" b="0" dirty="0"/>
              <a:t>Flexibility</a:t>
            </a:r>
          </a:p>
          <a:p>
            <a:pPr>
              <a:lnSpc>
                <a:spcPct val="150000"/>
              </a:lnSpc>
            </a:pPr>
            <a:r>
              <a:rPr lang="en-US" sz="2600" b="0" dirty="0"/>
              <a:t>Conversations</a:t>
            </a:r>
          </a:p>
          <a:p>
            <a:pPr>
              <a:lnSpc>
                <a:spcPct val="150000"/>
              </a:lnSpc>
            </a:pPr>
            <a:r>
              <a:rPr lang="en-US" sz="2600" b="0" dirty="0"/>
              <a:t>Literacy and awareness on many of the principles, tools, and practices</a:t>
            </a:r>
            <a:r>
              <a:rPr lang="en-US" sz="2600" dirty="0"/>
              <a:t> surrounding </a:t>
            </a:r>
            <a:r>
              <a:rPr lang="en-US" sz="2600" dirty="0" err="1"/>
              <a:t>Microservices</a:t>
            </a:r>
            <a:r>
              <a:rPr lang="en-US" sz="2600" dirty="0"/>
              <a:t> culture, architecture and implementation.</a:t>
            </a:r>
          </a:p>
          <a:p>
            <a:pPr>
              <a:lnSpc>
                <a:spcPct val="150000"/>
              </a:lnSpc>
            </a:pPr>
            <a:r>
              <a:rPr lang="en-US" sz="2600" b="0" dirty="0"/>
              <a:t>An effort to focus on your own situations and challenges so you can act on what you learn.</a:t>
            </a:r>
          </a:p>
        </p:txBody>
      </p:sp>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t>Before diving into Microservices Patterns, let’s walk through a Sample Monolithic Application.</a:t>
            </a:r>
          </a:p>
          <a:p>
            <a:pPr fontAlgn="auto">
              <a:spcAft>
                <a:spcPts val="0"/>
              </a:spcAft>
            </a:pPr>
            <a:endParaRPr lang="en-US" sz="2400" dirty="0"/>
          </a:p>
          <a:p>
            <a:pPr fontAlgn="auto">
              <a:spcAft>
                <a:spcPts val="0"/>
              </a:spcAft>
            </a:pPr>
            <a:r>
              <a:rPr lang="en-US" sz="2400" dirty="0"/>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Writing Monolithic - Java</a:t>
            </a:r>
          </a:p>
        </p:txBody>
      </p:sp>
      <p:sp>
        <p:nvSpPr>
          <p:cNvPr id="3" name="Content Placeholder 2"/>
          <p:cNvSpPr>
            <a:spLocks noGrp="1"/>
          </p:cNvSpPr>
          <p:nvPr>
            <p:ph idx="1"/>
          </p:nvPr>
        </p:nvSpPr>
        <p:spPr>
          <a:xfrm>
            <a:off x="628650" y="2128837"/>
            <a:ext cx="7886700" cy="3509963"/>
          </a:xfrm>
        </p:spPr>
        <p:txBody>
          <a:bodyPr>
            <a:normAutofit lnSpcReduction="1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buNone/>
            </a:pPr>
            <a:r>
              <a:rPr lang="en-US" sz="2000" dirty="0">
                <a:solidFill>
                  <a:srgbClr val="0070C0"/>
                </a:solidFill>
                <a:hlinkClick r:id="rId3"/>
              </a:rPr>
              <a:t>https://github.com/shekhar2010us/microservices_monolithic_docker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152400" y="1366837"/>
            <a:ext cx="8305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User id</a:t>
            </a:r>
          </a:p>
          <a:p>
            <a:pPr marL="285750" indent="-285750">
              <a:buFont typeface="Arial" panose="020B0604020202020204" pitchFamily="34" charset="0"/>
              <a:buChar char="•"/>
            </a:pPr>
            <a:r>
              <a:rPr lang="en-US" sz="1600" dirty="0"/>
              <a:t>User name</a:t>
            </a:r>
          </a:p>
          <a:p>
            <a:pPr marL="285750" indent="-285750">
              <a:buFont typeface="Arial" panose="020B0604020202020204" pitchFamily="34" charset="0"/>
              <a:buChar char="•"/>
            </a:pPr>
            <a:r>
              <a:rPr lang="en-US" sz="1600" dirty="0"/>
              <a:t>User credit</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17477" cy="369332"/>
          </a:xfrm>
          <a:prstGeom prst="rect">
            <a:avLst/>
          </a:prstGeom>
          <a:noFill/>
        </p:spPr>
        <p:txBody>
          <a:bodyPr wrap="none" rtlCol="0">
            <a:spAutoFit/>
          </a:bodyPr>
          <a:lstStyle/>
          <a:p>
            <a:r>
              <a:rPr lang="en-US" dirty="0">
                <a:solidFill>
                  <a:schemeClr val="accent3">
                    <a:lumMod val="75000"/>
                  </a:schemeClr>
                </a:solidFill>
                <a:latin typeface="+mn-lt"/>
              </a:rPr>
              <a:t>User</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35083" y="2013466"/>
            <a:ext cx="1384317"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650965" cy="369332"/>
          </a:xfrm>
          <a:prstGeom prst="rect">
            <a:avLst/>
          </a:prstGeom>
          <a:noFill/>
        </p:spPr>
        <p:txBody>
          <a:bodyPr wrap="none" rtlCol="0">
            <a:spAutoFit/>
          </a:bodyPr>
          <a:lstStyle/>
          <a:p>
            <a:r>
              <a:rPr lang="en-US" dirty="0">
                <a:solidFill>
                  <a:schemeClr val="accent3">
                    <a:lumMod val="75000"/>
                  </a:schemeClr>
                </a:solidFill>
                <a:latin typeface="+mn-lt"/>
              </a:rPr>
              <a:t>Get user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886438" y="5420065"/>
            <a:ext cx="3455818" cy="646331"/>
          </a:xfrm>
          <a:prstGeom prst="rect">
            <a:avLst/>
          </a:prstGeom>
          <a:noFill/>
        </p:spPr>
        <p:txBody>
          <a:bodyPr wrap="none" rtlCol="0">
            <a:spAutoFit/>
          </a:bodyPr>
          <a:lstStyle/>
          <a:p>
            <a:r>
              <a:rPr lang="en-US" dirty="0">
                <a:solidFill>
                  <a:srgbClr val="7030A0"/>
                </a:solidFill>
                <a:latin typeface="+mn-lt"/>
              </a:rPr>
              <a:t>User buys a product</a:t>
            </a:r>
          </a:p>
          <a:p>
            <a:r>
              <a:rPr lang="en-US" b="1" dirty="0">
                <a:solidFill>
                  <a:srgbClr val="7030A0"/>
                </a:solidFill>
                <a:latin typeface="+mn-lt"/>
              </a:rPr>
              <a:t>Only if his credit  &gt;=  product price</a:t>
            </a: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pic>
        <p:nvPicPr>
          <p:cNvPr id="19" name="Picture 18">
            <a:extLst>
              <a:ext uri="{FF2B5EF4-FFF2-40B4-BE49-F238E27FC236}">
                <a16:creationId xmlns:a16="http://schemas.microsoft.com/office/drawing/2014/main" id="{38EF64B3-A244-41E1-9222-9103A65717C7}"/>
              </a:ext>
            </a:extLst>
          </p:cNvPr>
          <p:cNvPicPr>
            <a:picLocks noChangeAspect="1"/>
          </p:cNvPicPr>
          <p:nvPr/>
        </p:nvPicPr>
        <p:blipFill>
          <a:blip r:embed="rId3"/>
          <a:stretch>
            <a:fillRect/>
          </a:stretch>
        </p:blipFill>
        <p:spPr>
          <a:xfrm>
            <a:off x="184638" y="1143000"/>
            <a:ext cx="3733302" cy="4932484"/>
          </a:xfrm>
          <a:prstGeom prst="rect">
            <a:avLst/>
          </a:prstGeom>
        </p:spPr>
      </p:pic>
      <p:pic>
        <p:nvPicPr>
          <p:cNvPr id="20" name="Picture 19">
            <a:extLst>
              <a:ext uri="{FF2B5EF4-FFF2-40B4-BE49-F238E27FC236}">
                <a16:creationId xmlns:a16="http://schemas.microsoft.com/office/drawing/2014/main" id="{BFDCE6BD-612D-449C-A947-2CC7D29FEC5F}"/>
              </a:ext>
            </a:extLst>
          </p:cNvPr>
          <p:cNvPicPr>
            <a:picLocks noChangeAspect="1"/>
          </p:cNvPicPr>
          <p:nvPr/>
        </p:nvPicPr>
        <p:blipFill>
          <a:blip r:embed="rId4"/>
          <a:stretch>
            <a:fillRect/>
          </a:stretch>
        </p:blipFill>
        <p:spPr>
          <a:xfrm>
            <a:off x="5562600" y="1567869"/>
            <a:ext cx="3429000" cy="3011365"/>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2309237" y="1861551"/>
            <a:ext cx="1838797" cy="22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457402" y="3239738"/>
            <a:ext cx="1493585" cy="32681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439549" y="5188938"/>
            <a:ext cx="985445" cy="21595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3"/>
          </p:cNvCxnSpPr>
          <p:nvPr/>
        </p:nvCxnSpPr>
        <p:spPr>
          <a:xfrm flipH="1">
            <a:off x="5390903" y="2412071"/>
            <a:ext cx="882660" cy="18348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B46F72-6AE4-4956-906F-FB4113784678}"/>
              </a:ext>
            </a:extLst>
          </p:cNvPr>
          <p:cNvCxnSpPr>
            <a:cxnSpLocks/>
            <a:endCxn id="42" idx="3"/>
          </p:cNvCxnSpPr>
          <p:nvPr/>
        </p:nvCxnSpPr>
        <p:spPr>
          <a:xfrm flipH="1">
            <a:off x="5143833" y="3649492"/>
            <a:ext cx="734409" cy="23800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587478" y="2441667"/>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3950987" y="2978128"/>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2" name="TextBox 41">
            <a:extLst>
              <a:ext uri="{FF2B5EF4-FFF2-40B4-BE49-F238E27FC236}">
                <a16:creationId xmlns:a16="http://schemas.microsoft.com/office/drawing/2014/main" id="{CD96C4C5-B57F-4D2A-B1AC-B113052AC8EB}"/>
              </a:ext>
            </a:extLst>
          </p:cNvPr>
          <p:cNvSpPr txBox="1"/>
          <p:nvPr/>
        </p:nvSpPr>
        <p:spPr>
          <a:xfrm>
            <a:off x="4112140" y="3733612"/>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424994" y="5035049"/>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834986" y="6279286"/>
            <a:ext cx="7232814" cy="492443"/>
          </a:xfrm>
          <a:prstGeom prst="rect">
            <a:avLst/>
          </a:prstGeom>
          <a:noFill/>
        </p:spPr>
        <p:txBody>
          <a:bodyPr wrap="none" rtlCol="0">
            <a:spAutoFit/>
          </a:bodyPr>
          <a:lstStyle/>
          <a:p>
            <a:r>
              <a:rPr lang="en-US" sz="1400" dirty="0">
                <a:latin typeface="+mn-lt"/>
                <a:hlinkClick r:id="rId5"/>
              </a:rPr>
              <a:t>https://github.com/shekhar2010us/microservices_monolithic_docker/blob/master/README.md</a:t>
            </a:r>
            <a:endParaRPr lang="en-US" sz="1400" dirty="0">
              <a:latin typeface="+mn-lt"/>
            </a:endParaRPr>
          </a:p>
          <a:p>
            <a:endParaRPr lang="en-US" sz="1200" dirty="0">
              <a:latin typeface="+mn-lt"/>
            </a:endParaRPr>
          </a:p>
        </p:txBody>
      </p:sp>
    </p:spTree>
    <p:extLst>
      <p:ext uri="{BB962C8B-B14F-4D97-AF65-F5344CB8AC3E}">
        <p14:creationId xmlns:p14="http://schemas.microsoft.com/office/powerpoint/2010/main" val="3812754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Monolithic</a:t>
            </a:r>
          </a:p>
        </p:txBody>
      </p:sp>
      <p:sp>
        <p:nvSpPr>
          <p:cNvPr id="4" name="TextBox 3">
            <a:extLst>
              <a:ext uri="{FF2B5EF4-FFF2-40B4-BE49-F238E27FC236}">
                <a16:creationId xmlns:a16="http://schemas.microsoft.com/office/drawing/2014/main" id="{BE7BA9FD-9EDA-4F74-93CB-D2DF2988CCFA}"/>
              </a:ext>
            </a:extLst>
          </p:cNvPr>
          <p:cNvSpPr txBox="1"/>
          <p:nvPr/>
        </p:nvSpPr>
        <p:spPr>
          <a:xfrm>
            <a:off x="388572" y="4114800"/>
            <a:ext cx="7688628" cy="1015663"/>
          </a:xfrm>
          <a:prstGeom prst="rect">
            <a:avLst/>
          </a:prstGeom>
          <a:noFill/>
        </p:spPr>
        <p:txBody>
          <a:bodyPr wrap="square" rtlCol="0">
            <a:spAutoFit/>
          </a:bodyPr>
          <a:lstStyle/>
          <a:p>
            <a:r>
              <a:rPr lang="en-US" sz="2400" dirty="0">
                <a:latin typeface="+mn-lt"/>
                <a:hlinkClick r:id="rId3"/>
              </a:rPr>
              <a:t>https://github.com/shekhar2010us/microservices_monolithic_docker/blob/master/setup_notes.md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1295400" y="1905000"/>
            <a:ext cx="51054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n-lt"/>
              </a:rPr>
              <a:t>Login to virtual machine</a:t>
            </a:r>
          </a:p>
          <a:p>
            <a:pPr marL="342900" indent="-342900">
              <a:buFont typeface="Arial" panose="020B0604020202020204" pitchFamily="34" charset="0"/>
              <a:buChar char="•"/>
            </a:pPr>
            <a:r>
              <a:rPr lang="en-US" sz="2000" dirty="0">
                <a:latin typeface="+mn-lt"/>
              </a:rPr>
              <a:t>Install docker, maven and git</a:t>
            </a:r>
          </a:p>
          <a:p>
            <a:pPr marL="342900" indent="-342900">
              <a:buFont typeface="Arial" panose="020B0604020202020204" pitchFamily="34" charset="0"/>
              <a:buChar char="•"/>
            </a:pPr>
            <a:r>
              <a:rPr lang="en-US" sz="2000" dirty="0">
                <a:latin typeface="+mn-lt"/>
              </a:rPr>
              <a:t>Pull code</a:t>
            </a:r>
          </a:p>
          <a:p>
            <a:pPr marL="342900" indent="-342900">
              <a:buFont typeface="Arial" panose="020B0604020202020204" pitchFamily="34" charset="0"/>
              <a:buChar char="•"/>
            </a:pPr>
            <a:r>
              <a:rPr lang="en-US" sz="2000" dirty="0">
                <a:latin typeface="+mn-lt"/>
              </a:rPr>
              <a:t>Build code</a:t>
            </a:r>
          </a:p>
          <a:p>
            <a:pPr marL="342900" indent="-342900">
              <a:buFont typeface="Arial" panose="020B0604020202020204" pitchFamily="34" charset="0"/>
              <a:buChar char="•"/>
            </a:pPr>
            <a:r>
              <a:rPr lang="en-US" sz="2000" dirty="0">
                <a:latin typeface="+mn-lt"/>
              </a:rPr>
              <a:t>Build docker image</a:t>
            </a:r>
          </a:p>
          <a:p>
            <a:pPr marL="342900" indent="-342900">
              <a:buFont typeface="Arial" panose="020B0604020202020204" pitchFamily="34" charset="0"/>
              <a:buChar char="•"/>
            </a:pPr>
            <a:r>
              <a:rPr lang="en-US" sz="2000" dirty="0">
                <a:latin typeface="+mn-lt"/>
              </a:rPr>
              <a:t>Run docker-compose</a:t>
            </a:r>
          </a:p>
        </p:txBody>
      </p:sp>
    </p:spTree>
    <p:extLst>
      <p:ext uri="{BB962C8B-B14F-4D97-AF65-F5344CB8AC3E}">
        <p14:creationId xmlns:p14="http://schemas.microsoft.com/office/powerpoint/2010/main" val="3785531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8393" y="1082672"/>
            <a:ext cx="9019813"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1:</a:t>
            </a:r>
            <a:br>
              <a:rPr lang="en-US" sz="4800" dirty="0"/>
            </a:br>
            <a:r>
              <a:rPr lang="en-US" sz="4800" dirty="0"/>
              <a:t>Introduction to </a:t>
            </a:r>
            <a:r>
              <a:rPr lang="en-US" sz="4800" dirty="0" err="1"/>
              <a:t>Microservices</a:t>
            </a:r>
            <a:endParaRPr lang="en-US" sz="48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41510" y="1600200"/>
            <a:ext cx="6400800" cy="4594122"/>
          </a:xfrm>
          <a:prstGeom prst="rect">
            <a:avLst/>
          </a:prstGeom>
          <a:ln>
            <a:noFill/>
          </a:ln>
          <a:effectLst>
            <a:outerShdw blurRad="292100" dist="139700" dir="2700000" algn="tl" rotWithShape="0">
              <a:srgbClr val="333333">
                <a:alpha val="65000"/>
              </a:srgbClr>
            </a:outerShdw>
          </a:effectLst>
        </p:spPr>
      </p:pic>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28600" y="2362200"/>
            <a:ext cx="1987420" cy="1754326"/>
          </a:xfrm>
          <a:prstGeom prst="rect">
            <a:avLst/>
          </a:prstGeom>
          <a:noFill/>
        </p:spPr>
        <p:txBody>
          <a:bodyPr wrap="square" rtlCol="0">
            <a:spAutoFit/>
          </a:bodyPr>
          <a:lstStyle/>
          <a:p>
            <a:r>
              <a:rPr lang="en-US" dirty="0"/>
              <a:t>Microservices is defined as a loosely-coupled, service-oriented architecture with bounded context. </a:t>
            </a:r>
          </a:p>
        </p:txBody>
      </p:sp>
    </p:spTree>
    <p:extLst>
      <p:ext uri="{BB962C8B-B14F-4D97-AF65-F5344CB8AC3E}">
        <p14:creationId xmlns:p14="http://schemas.microsoft.com/office/powerpoint/2010/main" val="905847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295401"/>
            <a:ext cx="8213680" cy="2246769"/>
          </a:xfrm>
          <a:prstGeom prst="rect">
            <a:avLst/>
          </a:prstGeom>
          <a:noFill/>
        </p:spPr>
        <p:txBody>
          <a:bodyPr wrap="square" rtlCol="0">
            <a:spAutoFit/>
          </a:bodyPr>
          <a:lstStyle/>
          <a:p>
            <a:r>
              <a:rPr lang="en-US" sz="1400" b="1" dirty="0"/>
              <a:t>Shared Database</a:t>
            </a:r>
          </a:p>
          <a:p>
            <a:r>
              <a:rPr lang="en-US" sz="1400" dirty="0"/>
              <a:t>Use a (single) database shared by multiple services. Local ACID transactions.</a:t>
            </a:r>
          </a:p>
          <a:p>
            <a:endParaRPr lang="en-US" sz="1400" dirty="0"/>
          </a:p>
          <a:p>
            <a:r>
              <a:rPr lang="en-US" sz="1400" b="1" dirty="0"/>
              <a:t>Benefits:</a:t>
            </a:r>
            <a:endParaRPr lang="en-US" sz="1400" dirty="0"/>
          </a:p>
          <a:p>
            <a:pPr marL="285750" indent="-285750">
              <a:buFont typeface="Arial" panose="020B0604020202020204" pitchFamily="34" charset="0"/>
              <a:buChar char="•"/>
            </a:pPr>
            <a:r>
              <a:rPr lang="en-US" sz="1400" dirty="0"/>
              <a:t>Straightforward ACID transactions to enforce data consistency</a:t>
            </a:r>
          </a:p>
          <a:p>
            <a:pPr marL="285750" indent="-285750">
              <a:buFont typeface="Arial" panose="020B0604020202020204" pitchFamily="34" charset="0"/>
              <a:buChar char="•"/>
            </a:pPr>
            <a:r>
              <a:rPr lang="en-US" sz="1400" dirty="0"/>
              <a:t>Single database is simpler to operate</a:t>
            </a:r>
          </a:p>
          <a:p>
            <a:endParaRPr lang="en-US" sz="1400" dirty="0"/>
          </a:p>
          <a:p>
            <a:r>
              <a:rPr lang="en-US" sz="1400" b="1" dirty="0"/>
              <a:t>Drawbacks:</a:t>
            </a:r>
            <a:endParaRPr lang="en-US" sz="1400" dirty="0"/>
          </a:p>
          <a:p>
            <a:pPr marL="285750" indent="-285750">
              <a:buFont typeface="Arial" panose="020B0604020202020204" pitchFamily="34" charset="0"/>
              <a:buChar char="•"/>
            </a:pPr>
            <a:r>
              <a:rPr lang="en-US" sz="1400" dirty="0"/>
              <a:t>Since all services access the same database, interference and transaction locks on the table.</a:t>
            </a:r>
          </a:p>
          <a:p>
            <a:pPr marL="285750" indent="-285750">
              <a:buFont typeface="Arial" panose="020B0604020202020204" pitchFamily="34" charset="0"/>
              <a:buChar char="•"/>
            </a:pPr>
            <a:r>
              <a:rPr lang="en-US" sz="1400" dirty="0"/>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99346" y="3992107"/>
            <a:ext cx="3916054" cy="2242860"/>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t>For consistency; may need to implement capability to roll back (</a:t>
            </a:r>
            <a:r>
              <a:rPr lang="en-US" sz="1400" b="1" dirty="0"/>
              <a:t>Saga</a:t>
            </a:r>
            <a:r>
              <a:rPr lang="en-US" sz="1400" dirty="0"/>
              <a:t> pattern)</a:t>
            </a:r>
          </a:p>
          <a:p>
            <a:pPr marL="285750" indent="-285750">
              <a:buFont typeface="Wingdings" panose="05000000000000000000" pitchFamily="2" charset="2"/>
              <a:buChar char="q"/>
            </a:pPr>
            <a:r>
              <a:rPr lang="en-US" sz="1400" dirty="0"/>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r>
              <a:rPr lang="en-US" sz="1400" b="1" dirty="0"/>
              <a:t>Database Per Service</a:t>
            </a:r>
          </a:p>
          <a:p>
            <a:r>
              <a:rPr lang="en-US" sz="1400" dirty="0"/>
              <a:t>Every Microservice has its own persistent data and accessible only via its API</a:t>
            </a:r>
          </a:p>
          <a:p>
            <a:r>
              <a:rPr lang="en-US" sz="1400" dirty="0"/>
              <a:t>E.g. Private-tables-per-service; Schema-per-service; Database-server-per-service</a:t>
            </a:r>
          </a:p>
          <a:p>
            <a:endParaRPr lang="en-US" sz="1400" dirty="0"/>
          </a:p>
          <a:p>
            <a:endParaRPr lang="en-US" sz="1400" dirty="0"/>
          </a:p>
          <a:p>
            <a:r>
              <a:rPr lang="en-US" sz="1400" b="1" dirty="0"/>
              <a:t>Benefits:</a:t>
            </a:r>
            <a:endParaRPr lang="en-US" sz="1400" dirty="0"/>
          </a:p>
          <a:p>
            <a:pPr marL="285750" indent="-285750">
              <a:buFont typeface="Arial" panose="020B0604020202020204" pitchFamily="34" charset="0"/>
              <a:buChar char="•"/>
            </a:pPr>
            <a:r>
              <a:rPr lang="en-US" sz="1400" dirty="0"/>
              <a:t>Ensures loose coupling</a:t>
            </a:r>
          </a:p>
          <a:p>
            <a:pPr marL="285750" indent="-285750">
              <a:buFont typeface="Arial" panose="020B0604020202020204" pitchFamily="34" charset="0"/>
              <a:buChar char="•"/>
            </a:pPr>
            <a:r>
              <a:rPr lang="en-US" sz="1400" dirty="0"/>
              <a:t>Each service can use the type of database that is best suited to its needs. E.g., text searches could use </a:t>
            </a:r>
            <a:r>
              <a:rPr lang="en-US" sz="1400" dirty="0" err="1"/>
              <a:t>ElasticSearch</a:t>
            </a:r>
            <a:r>
              <a:rPr lang="en-US" sz="1400" dirty="0"/>
              <a:t>; social graph could use Neo4j.</a:t>
            </a:r>
          </a:p>
          <a:p>
            <a:endParaRPr lang="en-US" sz="1400" dirty="0"/>
          </a:p>
          <a:p>
            <a:r>
              <a:rPr lang="en-US" sz="1400" b="1" dirty="0"/>
              <a:t>Drawbacks:</a:t>
            </a:r>
            <a:endParaRPr lang="en-US" sz="1400" dirty="0"/>
          </a:p>
          <a:p>
            <a:pPr marL="285750" indent="-285750">
              <a:buFont typeface="Arial" panose="020B0604020202020204" pitchFamily="34" charset="0"/>
              <a:buChar char="•"/>
            </a:pPr>
            <a:r>
              <a:rPr lang="en-US" sz="1400" dirty="0"/>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374656"/>
            <a:ext cx="4495802" cy="1708160"/>
          </a:xfrm>
          <a:prstGeom prst="rect">
            <a:avLst/>
          </a:prstGeom>
          <a:noFill/>
        </p:spPr>
        <p:txBody>
          <a:bodyPr wrap="square" rtlCol="0">
            <a:spAutoFit/>
          </a:bodyPr>
          <a:lstStyle/>
          <a:p>
            <a:pPr>
              <a:lnSpc>
                <a:spcPct val="150000"/>
              </a:lnSpc>
            </a:pPr>
            <a:r>
              <a:rPr lang="en-US" sz="1400" dirty="0"/>
              <a:t>Saga Pattern</a:t>
            </a:r>
          </a:p>
          <a:p>
            <a:pPr marL="285750" indent="-285750">
              <a:lnSpc>
                <a:spcPct val="150000"/>
              </a:lnSpc>
              <a:buFont typeface="Arial" charset="0"/>
              <a:buChar char="•"/>
            </a:pPr>
            <a:r>
              <a:rPr lang="en-US" sz="1400" dirty="0"/>
              <a:t>Grouping transactions with the capability to undo changes if the transaction fails</a:t>
            </a:r>
          </a:p>
          <a:p>
            <a:pPr marL="285750" indent="-285750">
              <a:lnSpc>
                <a:spcPct val="150000"/>
              </a:lnSpc>
              <a:buFont typeface="Arial" charset="0"/>
              <a:buChar char="•"/>
            </a:pPr>
            <a:r>
              <a:rPr lang="en-US" sz="1400" dirty="0"/>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2823209" cy="738664"/>
          </a:xfrm>
          <a:prstGeom prst="rect">
            <a:avLst/>
          </a:prstGeom>
          <a:noFill/>
        </p:spPr>
        <p:txBody>
          <a:bodyPr wrap="none" rtlCol="0">
            <a:spAutoFit/>
          </a:bodyPr>
          <a:lstStyle/>
          <a:p>
            <a:r>
              <a:rPr lang="en-US" sz="1400" dirty="0"/>
              <a:t>How to reliably/atomically publish</a:t>
            </a:r>
          </a:p>
          <a:p>
            <a:r>
              <a:rPr lang="en-US" sz="1400" dirty="0"/>
              <a:t>events whenever state changes?</a:t>
            </a:r>
          </a:p>
          <a:p>
            <a:r>
              <a:rPr lang="en-US" sz="1400" dirty="0"/>
              <a:t>Solution can be </a:t>
            </a:r>
            <a:r>
              <a:rPr lang="en-US" sz="1400" b="1" dirty="0"/>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Persists the state of a business entity as a sequence of state-changing events – in Event Store</a:t>
            </a:r>
          </a:p>
          <a:p>
            <a:pPr marL="285750" indent="-285750">
              <a:buFont typeface="Arial" panose="020B0604020202020204" pitchFamily="34" charset="0"/>
              <a:buChar char="•"/>
            </a:pPr>
            <a:r>
              <a:rPr lang="en-US" sz="1400" dirty="0"/>
              <a:t>The store has APIs for adding, retrieving an entity’s events and subscribe to events.</a:t>
            </a:r>
          </a:p>
          <a:p>
            <a:pPr marL="285750" indent="-285750">
              <a:buFont typeface="Arial" panose="020B0604020202020204" pitchFamily="34" charset="0"/>
              <a:buChar char="•"/>
            </a:pPr>
            <a:r>
              <a:rPr lang="en-US" sz="1400" dirty="0"/>
              <a:t>The store is like a message broker; A new event is delivered to all interested subscribers.</a:t>
            </a:r>
          </a:p>
          <a:p>
            <a:pPr marL="285750" indent="-285750">
              <a:buFont typeface="Arial" panose="020B0604020202020204" pitchFamily="34" charset="0"/>
              <a:buChar char="•"/>
            </a:pPr>
            <a:r>
              <a:rPr lang="en-US" sz="1400" dirty="0"/>
              <a:t>E.g. the Order is saved as sequence of events, and </a:t>
            </a:r>
            <a:r>
              <a:rPr lang="en-US" sz="1400" dirty="0" err="1"/>
              <a:t>customerService</a:t>
            </a:r>
            <a:r>
              <a:rPr lang="en-US" sz="1400" dirty="0"/>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r>
              <a:rPr lang="en-US" sz="1400" b="1" dirty="0"/>
              <a:t>Benefits:</a:t>
            </a:r>
          </a:p>
          <a:p>
            <a:pPr marL="285750" indent="-285750">
              <a:buFont typeface="Arial" panose="020B0604020202020204" pitchFamily="34" charset="0"/>
              <a:buChar char="•"/>
            </a:pPr>
            <a:r>
              <a:rPr lang="en-US" sz="1400" dirty="0"/>
              <a:t>reliably publish events whenever state changes</a:t>
            </a:r>
          </a:p>
          <a:p>
            <a:r>
              <a:rPr lang="en-US" sz="1400" b="1" dirty="0"/>
              <a:t>Drawbacks:</a:t>
            </a:r>
          </a:p>
          <a:p>
            <a:pPr marL="285750" indent="-285750">
              <a:buFont typeface="Arial" panose="020B0604020202020204" pitchFamily="34" charset="0"/>
              <a:buChar char="•"/>
            </a:pPr>
            <a:r>
              <a:rPr lang="en-US" sz="1400" dirty="0"/>
              <a:t>Difficult to design (unconventional)</a:t>
            </a:r>
          </a:p>
          <a:p>
            <a:pPr marL="285750" indent="-285750">
              <a:buFont typeface="Arial" panose="020B0604020202020204" pitchFamily="34" charset="0"/>
              <a:buChar char="•"/>
            </a:pPr>
            <a:r>
              <a:rPr lang="en-US" sz="1400" dirty="0"/>
              <a:t>The event store is difficult to query since it requires typical queries to reconstruct the state of the business entities - complex and inefficient --- </a:t>
            </a:r>
            <a:r>
              <a:rPr lang="en-US" sz="1400" b="1" dirty="0">
                <a:solidFill>
                  <a:srgbClr val="FF0000"/>
                </a:solidFill>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374656"/>
            <a:ext cx="8382002" cy="1815882"/>
          </a:xfrm>
          <a:prstGeom prst="rect">
            <a:avLst/>
          </a:prstGeom>
          <a:noFill/>
        </p:spPr>
        <p:txBody>
          <a:bodyPr wrap="square" rtlCol="0">
            <a:spAutoFit/>
          </a:bodyPr>
          <a:lstStyle/>
          <a:p>
            <a:r>
              <a:rPr lang="en-US" sz="1400" dirty="0"/>
              <a:t>Split the application into two parts:</a:t>
            </a:r>
          </a:p>
          <a:p>
            <a:pPr marL="285750" indent="-285750">
              <a:buFont typeface="Arial" panose="020B0604020202020204" pitchFamily="34" charset="0"/>
              <a:buChar char="•"/>
            </a:pPr>
            <a:r>
              <a:rPr lang="en-US" sz="1400" b="1" dirty="0"/>
              <a:t>Command-side</a:t>
            </a:r>
            <a:r>
              <a:rPr lang="en-US" sz="1400" dirty="0"/>
              <a:t>: handles create, update, and delete requests and emits events when data changes.</a:t>
            </a:r>
          </a:p>
          <a:p>
            <a:pPr marL="285750" indent="-285750">
              <a:buFont typeface="Arial" panose="020B0604020202020204" pitchFamily="34" charset="0"/>
              <a:buChar char="•"/>
            </a:pPr>
            <a:r>
              <a:rPr lang="en-US" sz="1400" b="1" dirty="0"/>
              <a:t>Query-side:</a:t>
            </a:r>
            <a:r>
              <a:rPr lang="en-US" sz="1400" dirty="0"/>
              <a:t> handles queries by executing them against one or more materialized views that are kept up to date by subscribing to the stream of events emitted when data changes.</a:t>
            </a:r>
          </a:p>
          <a:p>
            <a:endParaRPr lang="en-US" sz="1400" dirty="0"/>
          </a:p>
          <a:p>
            <a:r>
              <a:rPr lang="en-US" sz="1400" dirty="0"/>
              <a:t>A Command cannot return data and</a:t>
            </a:r>
          </a:p>
          <a:p>
            <a:r>
              <a:rPr lang="en-US" sz="1400" dirty="0"/>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133350" y="3412621"/>
            <a:ext cx="3962400" cy="2462213"/>
          </a:xfrm>
          <a:prstGeom prst="rect">
            <a:avLst/>
          </a:prstGeom>
          <a:noFill/>
        </p:spPr>
        <p:txBody>
          <a:bodyPr wrap="square" rtlCol="0">
            <a:spAutoFit/>
          </a:bodyPr>
          <a:lstStyle/>
          <a:p>
            <a:r>
              <a:rPr lang="en-US" sz="1400" b="1" dirty="0"/>
              <a:t>Use Case</a:t>
            </a:r>
          </a:p>
          <a:p>
            <a:pPr marL="285750" indent="-285750">
              <a:buFont typeface="Arial" panose="020B0604020202020204" pitchFamily="34" charset="0"/>
              <a:buChar char="•"/>
            </a:pPr>
            <a:r>
              <a:rPr lang="en-US" sz="1400" dirty="0"/>
              <a:t>Get data from multiple different Aggregates</a:t>
            </a:r>
          </a:p>
          <a:p>
            <a:pPr marL="285750" indent="-285750">
              <a:buFont typeface="Arial" panose="020B0604020202020204" pitchFamily="34" charset="0"/>
              <a:buChar char="•"/>
            </a:pPr>
            <a:r>
              <a:rPr lang="en-US" sz="1400" dirty="0"/>
              <a:t>Application has an imbalance in responsibility (read/writes)</a:t>
            </a:r>
          </a:p>
          <a:p>
            <a:endParaRPr lang="en-US" sz="1400" dirty="0"/>
          </a:p>
          <a:p>
            <a:r>
              <a:rPr lang="en-US" sz="1400" b="1" dirty="0"/>
              <a:t>How to</a:t>
            </a:r>
          </a:p>
          <a:p>
            <a:pPr marL="285750" indent="-285750">
              <a:buFont typeface="Arial" panose="020B0604020202020204" pitchFamily="34" charset="0"/>
              <a:buChar char="•"/>
            </a:pPr>
            <a:r>
              <a:rPr lang="en-US" sz="1400" dirty="0"/>
              <a:t>Two models talking to same date store (applications that require synchronous processing and immediate results.)</a:t>
            </a:r>
          </a:p>
          <a:p>
            <a:pPr marL="285750" indent="-285750">
              <a:buFont typeface="Arial" panose="020B0604020202020204" pitchFamily="34" charset="0"/>
              <a:buChar char="•"/>
            </a:pPr>
            <a:r>
              <a:rPr lang="en-US" sz="1400" dirty="0"/>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539430"/>
          </a:xfrm>
          <a:prstGeom prst="rect">
            <a:avLst/>
          </a:prstGeom>
          <a:noFill/>
        </p:spPr>
        <p:txBody>
          <a:bodyPr wrap="square" rtlCol="0">
            <a:spAutoFit/>
          </a:bodyPr>
          <a:lstStyle/>
          <a:p>
            <a:pPr>
              <a:lnSpc>
                <a:spcPct val="150000"/>
              </a:lnSpc>
            </a:pPr>
            <a:r>
              <a:rPr lang="en-US" sz="1400" b="1" dirty="0"/>
              <a:t>Perform queries in Microservices architecture</a:t>
            </a:r>
          </a:p>
          <a:p>
            <a:pPr marL="285750" indent="-285750">
              <a:lnSpc>
                <a:spcPct val="150000"/>
              </a:lnSpc>
              <a:buFont typeface="Arial" charset="0"/>
              <a:buChar char="•"/>
            </a:pPr>
            <a:r>
              <a:rPr lang="en-US" sz="1400" dirty="0"/>
              <a:t>Implement a query by defining an </a:t>
            </a:r>
            <a:r>
              <a:rPr lang="en-US" sz="1400" i="1" dirty="0"/>
              <a:t>API Composer</a:t>
            </a:r>
            <a:r>
              <a:rPr lang="en-US" sz="1400" dirty="0"/>
              <a:t>, which invoking the services that own the data and performs an in-memory join of the results.</a:t>
            </a:r>
          </a:p>
          <a:p>
            <a:pPr marL="285750" indent="-285750">
              <a:lnSpc>
                <a:spcPct val="150000"/>
              </a:lnSpc>
              <a:buFont typeface="Arial" charset="0"/>
              <a:buChar char="•"/>
            </a:pPr>
            <a:endParaRPr lang="en-US" sz="1400" dirty="0"/>
          </a:p>
          <a:p>
            <a:r>
              <a:rPr lang="en-US" sz="1400" b="1" dirty="0"/>
              <a:t>Benefits:</a:t>
            </a:r>
          </a:p>
          <a:p>
            <a:pPr marL="285750" indent="-285750">
              <a:buFont typeface="Arial" panose="020B0604020202020204" pitchFamily="34" charset="0"/>
              <a:buChar char="•"/>
            </a:pPr>
            <a:r>
              <a:rPr lang="en-US" sz="1400" dirty="0"/>
              <a:t>It a simple way to query data in a Microservice architecture</a:t>
            </a:r>
          </a:p>
          <a:p>
            <a:endParaRPr lang="en-US" sz="1400" dirty="0"/>
          </a:p>
          <a:p>
            <a:r>
              <a:rPr lang="en-US" sz="1400" b="1" dirty="0"/>
              <a:t>Drawbacks:</a:t>
            </a:r>
          </a:p>
          <a:p>
            <a:pPr marL="285750" indent="-285750">
              <a:buFont typeface="Arial" panose="020B0604020202020204" pitchFamily="34" charset="0"/>
              <a:buChar char="•"/>
            </a:pPr>
            <a:r>
              <a:rPr lang="en-US" sz="1400" dirty="0"/>
              <a:t>Some queries would result in inefficient, in-memory joins of large datasets.</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Font typeface="Arial" charset="0"/>
              <a:buChar char="•"/>
            </a:pPr>
            <a:r>
              <a:rPr lang="en-US" sz="1400" dirty="0"/>
              <a:t>Simple and familiar</a:t>
            </a:r>
          </a:p>
          <a:p>
            <a:pPr marL="285750" indent="-285750">
              <a:buFont typeface="Arial" charset="0"/>
              <a:buChar char="•"/>
            </a:pPr>
            <a:r>
              <a:rPr lang="en-US" sz="1400" dirty="0"/>
              <a:t>Both client and service must be available</a:t>
            </a:r>
          </a:p>
          <a:p>
            <a:pPr marL="285750" indent="-285750">
              <a:buFont typeface="Arial" charset="0"/>
              <a:buChar char="•"/>
            </a:pPr>
            <a:r>
              <a:rPr lang="en-US" sz="1400" dirty="0"/>
              <a:t>Only simple request and reply. Notifications, publish/subscribe, </a:t>
            </a:r>
            <a:r>
              <a:rPr lang="en-US" sz="1400" dirty="0" err="1"/>
              <a:t>async</a:t>
            </a:r>
            <a:r>
              <a:rPr lang="en-US" sz="1400" dirty="0"/>
              <a:t> communication not supported</a:t>
            </a:r>
          </a:p>
          <a:p>
            <a:pPr marL="285750" indent="-285750">
              <a:buFont typeface="Arial" charset="0"/>
              <a:buChar char="•"/>
            </a:pPr>
            <a:r>
              <a:rPr lang="en-US" sz="1400" dirty="0"/>
              <a:t>E.g. Rest, Thrift</a:t>
            </a:r>
          </a:p>
        </p:txBody>
      </p:sp>
      <p:sp>
        <p:nvSpPr>
          <p:cNvPr id="13" name="TextBox 12"/>
          <p:cNvSpPr txBox="1"/>
          <p:nvPr/>
        </p:nvSpPr>
        <p:spPr>
          <a:xfrm>
            <a:off x="0" y="1370112"/>
            <a:ext cx="2362200" cy="2677656"/>
          </a:xfrm>
          <a:prstGeom prst="rect">
            <a:avLst/>
          </a:prstGeom>
          <a:noFill/>
        </p:spPr>
        <p:txBody>
          <a:bodyPr wrap="square" rtlCol="0">
            <a:spAutoFit/>
          </a:bodyPr>
          <a:lstStyle/>
          <a:p>
            <a:r>
              <a:rPr lang="en-US" sz="1400" b="1" dirty="0"/>
              <a:t>Messaging</a:t>
            </a:r>
          </a:p>
          <a:p>
            <a:pPr marL="285750" indent="-285750">
              <a:buFont typeface="Arial" charset="0"/>
              <a:buChar char="•"/>
            </a:pPr>
            <a:r>
              <a:rPr lang="en-US" sz="1400" dirty="0"/>
              <a:t>Services communicate by sending asynchronous messages</a:t>
            </a:r>
          </a:p>
          <a:p>
            <a:pPr marL="285750" indent="-285750">
              <a:buFont typeface="Arial" charset="0"/>
              <a:buChar char="•"/>
            </a:pPr>
            <a:r>
              <a:rPr lang="en-US" sz="1400" dirty="0"/>
              <a:t>Decouples client &amp; service</a:t>
            </a:r>
          </a:p>
          <a:p>
            <a:pPr marL="285750" indent="-285750">
              <a:buFont typeface="Arial" charset="0"/>
              <a:buChar char="•"/>
            </a:pPr>
            <a:r>
              <a:rPr lang="en-US" sz="1400" dirty="0"/>
              <a:t>Must also install and maintain a broker (Kafka, </a:t>
            </a:r>
            <a:r>
              <a:rPr lang="en-US" sz="1400" dirty="0" err="1"/>
              <a:t>RabbitMQ</a:t>
            </a:r>
            <a:r>
              <a:rPr lang="en-US" sz="1400" dirty="0"/>
              <a:t>, </a:t>
            </a:r>
            <a:r>
              <a:rPr lang="en-US" sz="1400" dirty="0" err="1"/>
              <a:t>etc</a:t>
            </a:r>
            <a:r>
              <a:rPr lang="en-US" sz="1400" dirty="0"/>
              <a:t>)</a:t>
            </a:r>
          </a:p>
          <a:p>
            <a:pPr marL="285750" indent="-285750">
              <a:buFont typeface="Arial" charset="0"/>
              <a:buChar char="•"/>
            </a:pPr>
            <a:r>
              <a:rPr lang="en-US" sz="1400" dirty="0"/>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“First I needed to shift my focus from moving pieces on the board to shaping the ecosystem.” </a:t>
            </a:r>
            <a:br>
              <a:rPr lang="en-US" sz="2400" i="1" dirty="0">
                <a:solidFill>
                  <a:srgbClr val="E87722"/>
                </a:solidFill>
                <a:latin typeface="+mn-lt"/>
              </a:rPr>
            </a:br>
            <a:endParaRPr lang="en-US" sz="2400" dirty="0">
              <a:solidFill>
                <a:srgbClr val="E87722"/>
              </a:solidFill>
              <a:latin typeface="+mn-lt"/>
            </a:endParaRPr>
          </a:p>
          <a:p>
            <a:pPr marL="0" indent="0" algn="r" defTabSz="1219170">
              <a:lnSpc>
                <a:spcPct val="100000"/>
              </a:lnSpc>
              <a:spcBef>
                <a:spcPts val="0"/>
              </a:spcBef>
              <a:spcAft>
                <a:spcPts val="0"/>
              </a:spcAft>
              <a:buNone/>
            </a:pPr>
            <a:r>
              <a:rPr lang="en-US" sz="1200" dirty="0">
                <a:solidFill>
                  <a:schemeClr val="accent4"/>
                </a:solidFill>
                <a:latin typeface="+mn-lt"/>
              </a:rPr>
              <a:t> – General S. </a:t>
            </a:r>
            <a:r>
              <a:rPr lang="en-US" sz="1200" dirty="0" err="1">
                <a:solidFill>
                  <a:schemeClr val="accent4"/>
                </a:solidFill>
                <a:latin typeface="+mn-lt"/>
              </a:rPr>
              <a:t>McChrystal</a:t>
            </a:r>
            <a:r>
              <a:rPr lang="en-US" sz="1200" dirty="0">
                <a:solidFill>
                  <a:schemeClr val="accent4"/>
                </a:solidFill>
                <a:latin typeface="+mn-lt"/>
              </a:rPr>
              <a:t>, </a:t>
            </a:r>
            <a:r>
              <a:rPr lang="en-US" sz="1200" i="1" dirty="0">
                <a:solidFill>
                  <a:schemeClr val="accent4"/>
                </a:solidFill>
                <a:latin typeface="+mn-lt"/>
              </a:rPr>
              <a:t>Team of Teams: New Rules of Engagement for a Complex World</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sp>
        <p:nvSpPr>
          <p:cNvPr id="2" name="TextBox 1"/>
          <p:cNvSpPr txBox="1"/>
          <p:nvPr/>
        </p:nvSpPr>
        <p:spPr>
          <a:xfrm>
            <a:off x="647700" y="457941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179681"/>
            <a:ext cx="8382000" cy="4611519"/>
          </a:xfrm>
          <a:prstGeom prst="rect">
            <a:avLst/>
          </a:prstGeom>
          <a:noFill/>
        </p:spPr>
        <p:txBody>
          <a:bodyPr wrap="square" rtlCol="0">
            <a:spAutoFit/>
          </a:bodyPr>
          <a:lstStyle/>
          <a:p>
            <a:pPr>
              <a:lnSpc>
                <a:spcPct val="150000"/>
              </a:lnSpc>
            </a:pPr>
            <a:r>
              <a:rPr lang="en-US" dirty="0"/>
              <a:t>Deploy each single service instance on its own host</a:t>
            </a:r>
          </a:p>
          <a:p>
            <a:pPr>
              <a:lnSpc>
                <a:spcPct val="150000"/>
              </a:lnSpc>
            </a:pPr>
            <a:endParaRPr lang="en-US" dirty="0"/>
          </a:p>
          <a:p>
            <a:pPr>
              <a:lnSpc>
                <a:spcPct val="150000"/>
              </a:lnSpc>
            </a:pPr>
            <a:r>
              <a:rPr lang="en-US" b="1" dirty="0"/>
              <a:t>Benefits:</a:t>
            </a:r>
          </a:p>
          <a:p>
            <a:pPr>
              <a:lnSpc>
                <a:spcPct val="150000"/>
              </a:lnSpc>
            </a:pPr>
            <a:r>
              <a:rPr lang="en-US" dirty="0"/>
              <a:t>Services instances are isolated from one another</a:t>
            </a:r>
          </a:p>
          <a:p>
            <a:pPr>
              <a:lnSpc>
                <a:spcPct val="150000"/>
              </a:lnSpc>
            </a:pPr>
            <a:r>
              <a:rPr lang="en-US" dirty="0"/>
              <a:t>There is no possibility of conflicting resource requirements or dependency versions</a:t>
            </a:r>
          </a:p>
          <a:p>
            <a:pPr>
              <a:lnSpc>
                <a:spcPct val="150000"/>
              </a:lnSpc>
            </a:pPr>
            <a:r>
              <a:rPr lang="en-US" dirty="0"/>
              <a:t>A service instance can only consume at most the resources of a single host</a:t>
            </a:r>
          </a:p>
          <a:p>
            <a:pPr>
              <a:lnSpc>
                <a:spcPct val="150000"/>
              </a:lnSpc>
            </a:pPr>
            <a:r>
              <a:rPr lang="en-US" dirty="0"/>
              <a:t>It is straightforward to monitor, manage, and redeploy each service instance</a:t>
            </a:r>
          </a:p>
          <a:p>
            <a:pPr>
              <a:lnSpc>
                <a:spcPct val="150000"/>
              </a:lnSpc>
            </a:pPr>
            <a:endParaRPr lang="en-US" dirty="0"/>
          </a:p>
          <a:p>
            <a:pPr>
              <a:lnSpc>
                <a:spcPct val="150000"/>
              </a:lnSpc>
            </a:pPr>
            <a:r>
              <a:rPr lang="en-US" b="1" dirty="0"/>
              <a:t>Drawbacks:</a:t>
            </a:r>
          </a:p>
          <a:p>
            <a:pPr>
              <a:lnSpc>
                <a:spcPct val="150000"/>
              </a:lnSpc>
            </a:pPr>
            <a:r>
              <a:rPr lang="en-US" dirty="0"/>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586145"/>
          </a:xfrm>
          <a:prstGeom prst="rect">
            <a:avLst/>
          </a:prstGeom>
          <a:noFill/>
        </p:spPr>
        <p:txBody>
          <a:bodyPr wrap="square" rtlCol="0">
            <a:spAutoFit/>
          </a:bodyPr>
          <a:lstStyle/>
          <a:p>
            <a:pPr>
              <a:lnSpc>
                <a:spcPct val="150000"/>
              </a:lnSpc>
            </a:pPr>
            <a:r>
              <a:rPr lang="en-US" sz="1400" dirty="0"/>
              <a:t>Run multiple instances of different services on a host (Physical or Virtual machine).</a:t>
            </a:r>
          </a:p>
          <a:p>
            <a:pPr>
              <a:lnSpc>
                <a:spcPct val="150000"/>
              </a:lnSpc>
            </a:pPr>
            <a:endParaRPr lang="en-US" sz="1400" dirty="0"/>
          </a:p>
          <a:p>
            <a:pPr marL="285750" indent="-285750">
              <a:lnSpc>
                <a:spcPct val="150000"/>
              </a:lnSpc>
              <a:buFont typeface="Arial" panose="020B0604020202020204" pitchFamily="34" charset="0"/>
              <a:buChar char="•"/>
            </a:pPr>
            <a:r>
              <a:rPr lang="en-US" sz="1400" dirty="0"/>
              <a:t>Deploy each service instance as a JVM process. For example, a Tomcat or Jetty instances per service instance.</a:t>
            </a:r>
          </a:p>
          <a:p>
            <a:pPr marL="285750" indent="-285750">
              <a:lnSpc>
                <a:spcPct val="150000"/>
              </a:lnSpc>
              <a:buFont typeface="Arial" panose="020B0604020202020204" pitchFamily="34" charset="0"/>
              <a:buChar char="•"/>
            </a:pPr>
            <a:r>
              <a:rPr lang="en-US" sz="1400" dirty="0"/>
              <a:t>Deploy multiple service instances in the same JVM. For example, as web applications or OSGI bundles.</a:t>
            </a:r>
          </a:p>
          <a:p>
            <a:pPr>
              <a:lnSpc>
                <a:spcPct val="150000"/>
              </a:lnSpc>
            </a:pPr>
            <a:endParaRPr lang="en-US" sz="1400" dirty="0"/>
          </a:p>
          <a:p>
            <a:pPr>
              <a:lnSpc>
                <a:spcPct val="150000"/>
              </a:lnSpc>
            </a:pPr>
            <a:r>
              <a:rPr lang="en-US" sz="1400" b="1" dirty="0"/>
              <a:t>Benefits:</a:t>
            </a:r>
          </a:p>
          <a:p>
            <a:pPr marL="285750" indent="-285750">
              <a:lnSpc>
                <a:spcPct val="150000"/>
              </a:lnSpc>
              <a:buFont typeface="Arial" panose="020B0604020202020204" pitchFamily="34" charset="0"/>
              <a:buChar char="•"/>
            </a:pPr>
            <a:r>
              <a:rPr lang="en-US" sz="1400" dirty="0"/>
              <a:t>More efficient resource utilization</a:t>
            </a:r>
          </a:p>
          <a:p>
            <a:pPr>
              <a:lnSpc>
                <a:spcPct val="150000"/>
              </a:lnSpc>
            </a:pPr>
            <a:r>
              <a:rPr lang="en-US" sz="1400" b="1" dirty="0"/>
              <a:t>Drawbacks:</a:t>
            </a:r>
          </a:p>
          <a:p>
            <a:pPr marL="285750" indent="-285750">
              <a:lnSpc>
                <a:spcPct val="150000"/>
              </a:lnSpc>
              <a:buFont typeface="Arial" panose="020B0604020202020204" pitchFamily="34" charset="0"/>
              <a:buChar char="•"/>
            </a:pPr>
            <a:r>
              <a:rPr lang="en-US" sz="1400" dirty="0"/>
              <a:t>Risk of conflicting resource requirements</a:t>
            </a:r>
          </a:p>
          <a:p>
            <a:pPr marL="285750" indent="-285750">
              <a:lnSpc>
                <a:spcPct val="150000"/>
              </a:lnSpc>
              <a:buFont typeface="Arial" panose="020B0604020202020204" pitchFamily="34" charset="0"/>
              <a:buChar char="•"/>
            </a:pPr>
            <a:r>
              <a:rPr lang="en-US" sz="1400" dirty="0"/>
              <a:t>Risk of conflicting dependency versions</a:t>
            </a:r>
          </a:p>
          <a:p>
            <a:pPr marL="285750" indent="-285750">
              <a:lnSpc>
                <a:spcPct val="150000"/>
              </a:lnSpc>
              <a:buFont typeface="Arial" panose="020B0604020202020204" pitchFamily="34" charset="0"/>
              <a:buChar char="•"/>
            </a:pPr>
            <a:r>
              <a:rPr lang="en-US" sz="1400" dirty="0"/>
              <a:t>Difficult to limit the resources consumed by a service instance</a:t>
            </a:r>
          </a:p>
          <a:p>
            <a:pPr marL="285750" indent="-285750">
              <a:lnSpc>
                <a:spcPct val="150000"/>
              </a:lnSpc>
              <a:buFont typeface="Arial" panose="020B0604020202020204" pitchFamily="34" charset="0"/>
              <a:buChar char="•"/>
            </a:pPr>
            <a:r>
              <a:rPr lang="en-US" sz="1400" dirty="0"/>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pPr>
            <a:r>
              <a:rPr lang="en-US" sz="1400" dirty="0"/>
              <a:t>Package the service as a virtual machine image and deploy each service instance as a separate VM</a:t>
            </a:r>
          </a:p>
          <a:p>
            <a:pPr>
              <a:lnSpc>
                <a:spcPct val="150000"/>
              </a:lnSpc>
            </a:pPr>
            <a:endParaRPr lang="en-US" sz="1400" dirty="0"/>
          </a:p>
          <a:p>
            <a:pPr>
              <a:lnSpc>
                <a:spcPct val="150000"/>
              </a:lnSpc>
            </a:pPr>
            <a:r>
              <a:rPr lang="en-US" sz="1400" b="1" dirty="0"/>
              <a:t>Benefits:</a:t>
            </a:r>
          </a:p>
          <a:p>
            <a:pPr marL="285750" indent="-285750">
              <a:lnSpc>
                <a:spcPct val="150000"/>
              </a:lnSpc>
              <a:buFont typeface="Arial" panose="020B0604020202020204" pitchFamily="34" charset="0"/>
              <a:buChar char="•"/>
            </a:pPr>
            <a:r>
              <a:rPr lang="en-US" sz="1400" dirty="0"/>
              <a:t>Straightforward to scale the service by increasing the number of instances. Amazon </a:t>
            </a:r>
            <a:r>
              <a:rPr lang="en-US" sz="1400" dirty="0" err="1"/>
              <a:t>Autoscaling</a:t>
            </a:r>
            <a:r>
              <a:rPr lang="en-US" sz="1400" dirty="0"/>
              <a:t> Groups can even do this automatically based on load.</a:t>
            </a:r>
          </a:p>
          <a:p>
            <a:pPr marL="285750" indent="-285750">
              <a:lnSpc>
                <a:spcPct val="150000"/>
              </a:lnSpc>
              <a:buFont typeface="Arial" panose="020B0604020202020204" pitchFamily="34" charset="0"/>
              <a:buChar char="•"/>
            </a:pPr>
            <a:r>
              <a:rPr lang="en-US" sz="1400" dirty="0"/>
              <a:t>The VM encapsulates the details of the technology used to build the service. All services are, for example, started and stopped in exactly the same way.</a:t>
            </a:r>
          </a:p>
          <a:p>
            <a:pPr marL="285750" indent="-285750">
              <a:lnSpc>
                <a:spcPct val="150000"/>
              </a:lnSpc>
              <a:buFont typeface="Arial" panose="020B0604020202020204" pitchFamily="34" charset="0"/>
              <a:buChar char="•"/>
            </a:pPr>
            <a:r>
              <a:rPr lang="en-US" sz="1400" dirty="0"/>
              <a:t>Each service instance is isolated</a:t>
            </a:r>
          </a:p>
          <a:p>
            <a:pPr marL="285750" indent="-285750">
              <a:lnSpc>
                <a:spcPct val="150000"/>
              </a:lnSpc>
              <a:buFont typeface="Arial" panose="020B0604020202020204" pitchFamily="34" charset="0"/>
              <a:buChar char="•"/>
            </a:pPr>
            <a:r>
              <a:rPr lang="en-US" sz="1400" dirty="0"/>
              <a:t>A VM imposes limits on the CPU and memory consumed by a service instance</a:t>
            </a:r>
          </a:p>
          <a:p>
            <a:pPr>
              <a:lnSpc>
                <a:spcPct val="150000"/>
              </a:lnSpc>
            </a:pPr>
            <a:endParaRPr lang="en-US" sz="1400" dirty="0"/>
          </a:p>
          <a:p>
            <a:pPr>
              <a:lnSpc>
                <a:spcPct val="150000"/>
              </a:lnSpc>
            </a:pPr>
            <a:r>
              <a:rPr lang="en-US" sz="1400" b="1" dirty="0"/>
              <a:t>Drawbacks:</a:t>
            </a:r>
          </a:p>
          <a:p>
            <a:pPr marL="285750" indent="-285750">
              <a:lnSpc>
                <a:spcPct val="150000"/>
              </a:lnSpc>
              <a:buFont typeface="Arial" panose="020B0604020202020204" pitchFamily="34" charset="0"/>
              <a:buChar char="•"/>
            </a:pPr>
            <a:r>
              <a:rPr lang="en-US" sz="1400" dirty="0"/>
              <a:t>Building a VM image is slow and time consuming</a:t>
            </a:r>
          </a:p>
          <a:p>
            <a:pPr marL="285750" indent="-285750">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pPr>
            <a:r>
              <a:rPr lang="en-US" sz="1400" dirty="0"/>
              <a:t>Package the service as a (Docker) container image and deploy each service instance as a container</a:t>
            </a:r>
          </a:p>
          <a:p>
            <a:pPr>
              <a:lnSpc>
                <a:spcPct val="150000"/>
              </a:lnSpc>
            </a:pPr>
            <a:r>
              <a:rPr lang="en-US" sz="1400" dirty="0"/>
              <a:t>E.g. Kubernetes, DC/OS, Marathon/</a:t>
            </a:r>
            <a:r>
              <a:rPr lang="en-US" sz="1400" dirty="0" err="1"/>
              <a:t>Mesos</a:t>
            </a:r>
            <a:r>
              <a:rPr lang="en-US" sz="1400" dirty="0"/>
              <a:t>, Docker Swarm</a:t>
            </a:r>
          </a:p>
          <a:p>
            <a:pPr>
              <a:lnSpc>
                <a:spcPct val="150000"/>
              </a:lnSpc>
            </a:pPr>
            <a:endParaRPr lang="en-US" sz="1400" dirty="0"/>
          </a:p>
          <a:p>
            <a:pPr>
              <a:lnSpc>
                <a:spcPct val="150000"/>
              </a:lnSpc>
            </a:pPr>
            <a:r>
              <a:rPr lang="en-US" sz="1400" b="1" dirty="0"/>
              <a:t>Benefits:</a:t>
            </a:r>
          </a:p>
          <a:p>
            <a:pPr marL="285750" indent="-285750">
              <a:lnSpc>
                <a:spcPct val="150000"/>
              </a:lnSpc>
              <a:buFont typeface="Arial" panose="020B0604020202020204" pitchFamily="34" charset="0"/>
              <a:buChar char="•"/>
            </a:pPr>
            <a:r>
              <a:rPr lang="en-US" sz="1400" dirty="0"/>
              <a:t>Easy to scale up and down a service by changing the number of container instances.</a:t>
            </a:r>
          </a:p>
          <a:p>
            <a:pPr marL="285750" indent="-285750">
              <a:lnSpc>
                <a:spcPct val="150000"/>
              </a:lnSpc>
              <a:buFont typeface="Arial" panose="020B0604020202020204" pitchFamily="34" charset="0"/>
              <a:buChar char="•"/>
            </a:pPr>
            <a:r>
              <a:rPr lang="en-US" sz="1400" dirty="0"/>
              <a:t>The container encapsulates the details of the technology used to build the service.</a:t>
            </a:r>
          </a:p>
          <a:p>
            <a:pPr marL="285750" indent="-285750">
              <a:lnSpc>
                <a:spcPct val="150000"/>
              </a:lnSpc>
              <a:buFont typeface="Arial" panose="020B0604020202020204" pitchFamily="34" charset="0"/>
              <a:buChar char="•"/>
            </a:pPr>
            <a:r>
              <a:rPr lang="en-US" sz="1400" dirty="0"/>
              <a:t>Each service instance is isolated</a:t>
            </a:r>
          </a:p>
          <a:p>
            <a:pPr marL="285750" indent="-285750">
              <a:lnSpc>
                <a:spcPct val="150000"/>
              </a:lnSpc>
              <a:buFont typeface="Arial" panose="020B0604020202020204" pitchFamily="34" charset="0"/>
              <a:buChar char="•"/>
            </a:pPr>
            <a:r>
              <a:rPr lang="en-US" sz="1400" dirty="0"/>
              <a:t>A container imposes limits on the CPU and memory consumed by a service instance</a:t>
            </a:r>
          </a:p>
          <a:p>
            <a:pPr marL="285750" indent="-285750">
              <a:lnSpc>
                <a:spcPct val="150000"/>
              </a:lnSpc>
              <a:buFont typeface="Arial" panose="020B0604020202020204" pitchFamily="34" charset="0"/>
              <a:buChar char="•"/>
            </a:pPr>
            <a:r>
              <a:rPr lang="en-US" sz="1400" dirty="0"/>
              <a:t>Containers are </a:t>
            </a:r>
            <a:r>
              <a:rPr lang="en-US" sz="1400" b="1" dirty="0"/>
              <a:t>extremely fast to build and start</a:t>
            </a:r>
            <a:r>
              <a:rPr lang="en-US" sz="1400" dirty="0"/>
              <a:t>. E.g. 100x faster to package an application as a Docker container than it is to package it as an AMI.</a:t>
            </a:r>
          </a:p>
          <a:p>
            <a:pPr>
              <a:lnSpc>
                <a:spcPct val="150000"/>
              </a:lnSpc>
            </a:pPr>
            <a:endParaRPr lang="en-US" sz="1400" dirty="0"/>
          </a:p>
          <a:p>
            <a:pPr>
              <a:lnSpc>
                <a:spcPct val="150000"/>
              </a:lnSpc>
            </a:pPr>
            <a:r>
              <a:rPr lang="en-US" sz="1400" b="1" dirty="0"/>
              <a:t>Drawbacks:</a:t>
            </a:r>
          </a:p>
          <a:p>
            <a:pPr marL="285750" indent="-285750">
              <a:lnSpc>
                <a:spcPct val="150000"/>
              </a:lnSpc>
              <a:buFont typeface="Arial" panose="020B0604020202020204" pitchFamily="34" charset="0"/>
              <a:buChar char="•"/>
            </a:pPr>
            <a:r>
              <a:rPr lang="en-US" sz="1400" dirty="0"/>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r>
              <a:rPr lang="en-US" sz="1400" b="1" dirty="0">
                <a:latin typeface="+mn-lt"/>
              </a:rPr>
              <a:t>Deployment infrastructure</a:t>
            </a:r>
            <a:r>
              <a:rPr lang="en-US" sz="1400" dirty="0">
                <a:latin typeface="+mn-lt"/>
              </a:rPr>
              <a:t> hides the concept of servers and takes the service’s code &amp; desired performance characteristics and runs the service.</a:t>
            </a:r>
          </a:p>
          <a:p>
            <a:endParaRPr lang="en-US" sz="1400" dirty="0">
              <a:latin typeface="+mn-lt"/>
            </a:endParaRPr>
          </a:p>
          <a:p>
            <a:r>
              <a:rPr lang="en-US" sz="1400" dirty="0">
                <a:latin typeface="+mn-lt"/>
              </a:rPr>
              <a:t>The deployment infrastructure is a utility operated by a public cloud provider. It typically uses either containers or virtual machines to isolate the services.</a:t>
            </a:r>
          </a:p>
          <a:p>
            <a:r>
              <a:rPr lang="en-US" sz="1400" dirty="0">
                <a:latin typeface="+mn-lt"/>
              </a:rPr>
              <a:t>E.g. AWS Lambda, Google Cloud Functions, Azure functions</a:t>
            </a:r>
          </a:p>
          <a:p>
            <a:endParaRPr lang="en-US" sz="1400" dirty="0">
              <a:latin typeface="+mn-lt"/>
            </a:endParaRPr>
          </a:p>
          <a:p>
            <a:r>
              <a:rPr lang="en-US" sz="1400" b="1" dirty="0">
                <a:latin typeface="+mn-lt"/>
              </a:rPr>
              <a:t>Benefits:</a:t>
            </a:r>
          </a:p>
          <a:p>
            <a:pPr marL="285750" indent="-285750">
              <a:buFont typeface="Arial" panose="020B0604020202020204" pitchFamily="34" charset="0"/>
              <a:buChar char="•"/>
            </a:pPr>
            <a:r>
              <a:rPr lang="en-US" sz="1400" dirty="0">
                <a:latin typeface="+mn-lt"/>
              </a:rPr>
              <a:t>Eliminates the need to spend time on the heavy lifting of managing low-level infrastructure.</a:t>
            </a:r>
          </a:p>
          <a:p>
            <a:pPr marL="285750" indent="-285750">
              <a:buFont typeface="Arial" panose="020B0604020202020204" pitchFamily="34" charset="0"/>
              <a:buChar char="•"/>
            </a:pPr>
            <a:r>
              <a:rPr lang="en-US" sz="1400" dirty="0">
                <a:latin typeface="+mn-lt"/>
              </a:rPr>
              <a:t>Extremely elastic. It automatically scales your services to handle the load.</a:t>
            </a:r>
          </a:p>
          <a:p>
            <a:pPr marL="285750" indent="-285750">
              <a:buFont typeface="Arial" panose="020B0604020202020204" pitchFamily="34" charset="0"/>
              <a:buChar char="•"/>
            </a:pPr>
            <a:r>
              <a:rPr lang="en-US" sz="1400" dirty="0">
                <a:latin typeface="+mn-lt"/>
              </a:rPr>
              <a:t>You pay for each request rather than provisioning what might be under utilized VMs or containers.</a:t>
            </a:r>
          </a:p>
          <a:p>
            <a:endParaRPr lang="en-US" sz="1400" dirty="0">
              <a:latin typeface="+mn-lt"/>
            </a:endParaRPr>
          </a:p>
          <a:p>
            <a:r>
              <a:rPr lang="en-US" sz="1400" b="1" dirty="0">
                <a:latin typeface="+mn-lt"/>
              </a:rPr>
              <a:t>Drawbacks:</a:t>
            </a:r>
          </a:p>
          <a:p>
            <a:pPr marL="285750" indent="-285750">
              <a:buFont typeface="Arial" panose="020B0604020202020204" pitchFamily="34" charset="0"/>
              <a:buChar char="•"/>
            </a:pPr>
            <a:r>
              <a:rPr lang="en-US" sz="1400" dirty="0">
                <a:latin typeface="+mn-lt"/>
              </a:rPr>
              <a:t>Has far more constraints than a VM/Container-based infrastructure. E.g., language support.</a:t>
            </a:r>
          </a:p>
          <a:p>
            <a:pPr marL="285750" indent="-285750">
              <a:buFont typeface="Arial" panose="020B0604020202020204" pitchFamily="34" charset="0"/>
              <a:buChar char="•"/>
            </a:pPr>
            <a:r>
              <a:rPr lang="en-US" sz="1400" dirty="0">
                <a:latin typeface="+mn-lt"/>
              </a:rPr>
              <a:t>Only suitable for deploying stateless applications, not for long running </a:t>
            </a:r>
            <a:r>
              <a:rPr lang="en-US" sz="1400" dirty="0" err="1">
                <a:latin typeface="+mn-lt"/>
              </a:rPr>
              <a:t>stateful</a:t>
            </a:r>
            <a:r>
              <a:rPr lang="en-US" sz="1400" dirty="0">
                <a:latin typeface="+mn-lt"/>
              </a:rPr>
              <a:t> or message broker.</a:t>
            </a:r>
          </a:p>
          <a:p>
            <a:pPr marL="285750" indent="-285750">
              <a:buFont typeface="Arial" panose="020B0604020202020204" pitchFamily="34" charset="0"/>
              <a:buChar char="•"/>
            </a:pPr>
            <a:r>
              <a:rPr lang="en-US" sz="1400" dirty="0">
                <a:latin typeface="+mn-lt"/>
              </a:rPr>
              <a:t>Risk of high latency - the time it takes for the infrastructure to provision an instance and for the function to initialize might result in significant latency.</a:t>
            </a:r>
          </a:p>
          <a:p>
            <a:pPr marL="285750" indent="-285750">
              <a:buFont typeface="Arial" panose="020B0604020202020204" pitchFamily="34" charset="0"/>
              <a:buChar char="•"/>
            </a:pPr>
            <a:r>
              <a:rPr lang="en-US" sz="1400"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Service Discovery</a:t>
            </a:r>
          </a:p>
        </p:txBody>
      </p:sp>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Service Registry</a:t>
            </a:r>
          </a:p>
        </p:txBody>
      </p:sp>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a:t>
            </a:r>
            <a:r>
              <a:rPr lang="en-US"/>
              <a:t>: Enterprise team building </a:t>
            </a:r>
            <a:r>
              <a:rPr lang="en-US" dirty="0"/>
              <a:t>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r>
              <a:rPr lang="en-US" sz="1400" dirty="0"/>
              <a:t>Single entry point for all clients. The API gateway handles requests in one of two ways:</a:t>
            </a:r>
          </a:p>
          <a:p>
            <a:pPr marL="285750" indent="-285750">
              <a:buFont typeface="Arial" panose="020B0604020202020204" pitchFamily="34" charset="0"/>
              <a:buChar char="•"/>
            </a:pPr>
            <a:r>
              <a:rPr lang="en-US" sz="1400" dirty="0" err="1"/>
              <a:t>Proxied</a:t>
            </a:r>
            <a:r>
              <a:rPr lang="en-US" sz="1400" dirty="0"/>
              <a:t>/routed to the appropriate service</a:t>
            </a:r>
          </a:p>
          <a:p>
            <a:pPr marL="285750" indent="-285750">
              <a:buFont typeface="Arial" panose="020B0604020202020204" pitchFamily="34" charset="0"/>
              <a:buChar char="•"/>
            </a:pPr>
            <a:r>
              <a:rPr lang="en-US" sz="1400" dirty="0"/>
              <a:t>Fanned out to multiple service</a:t>
            </a:r>
          </a:p>
          <a:p>
            <a:endParaRPr lang="en-US" sz="1400" dirty="0"/>
          </a:p>
          <a:p>
            <a:r>
              <a:rPr lang="en-US" sz="1400" dirty="0"/>
              <a:t>The API gateway can expose a different API for each client.</a:t>
            </a:r>
          </a:p>
          <a:p>
            <a:r>
              <a:rPr lang="en-US" sz="1400" dirty="0"/>
              <a:t>E.g., </a:t>
            </a:r>
            <a:r>
              <a:rPr lang="en-US" sz="1400" b="1" dirty="0"/>
              <a:t>Netflix API</a:t>
            </a:r>
            <a:r>
              <a:rPr lang="en-US" sz="1400" dirty="0"/>
              <a:t> gateway runs client-specific adapter code</a:t>
            </a:r>
          </a:p>
          <a:p>
            <a:endParaRPr lang="en-US" sz="1400" dirty="0"/>
          </a:p>
          <a:p>
            <a:r>
              <a:rPr lang="en-US" sz="1400" b="1" dirty="0"/>
              <a:t>Benefits:</a:t>
            </a:r>
          </a:p>
          <a:p>
            <a:pPr marL="285750" indent="-285750">
              <a:buFont typeface="Arial" panose="020B0604020202020204" pitchFamily="34" charset="0"/>
              <a:buChar char="•"/>
            </a:pPr>
            <a:r>
              <a:rPr lang="en-US" sz="1400" dirty="0"/>
              <a:t>Insulates the clients from how the application is partitioned into </a:t>
            </a:r>
            <a:r>
              <a:rPr lang="en-US" sz="1400" dirty="0" err="1"/>
              <a:t>microservices</a:t>
            </a:r>
            <a:endParaRPr lang="en-US" sz="1400" dirty="0"/>
          </a:p>
          <a:p>
            <a:pPr marL="285750" indent="-285750">
              <a:buFont typeface="Arial" panose="020B0604020202020204" pitchFamily="34" charset="0"/>
              <a:buChar char="•"/>
            </a:pPr>
            <a:r>
              <a:rPr lang="en-US" sz="1400" dirty="0"/>
              <a:t>Insulates the clients from the problem of determining the locations of service instances</a:t>
            </a:r>
          </a:p>
          <a:p>
            <a:pPr marL="285750" indent="-285750">
              <a:buFont typeface="Arial" panose="020B0604020202020204" pitchFamily="34" charset="0"/>
              <a:buChar char="•"/>
            </a:pPr>
            <a:r>
              <a:rPr lang="en-US" sz="1400" dirty="0"/>
              <a:t>Provides the optimal API for each client</a:t>
            </a:r>
          </a:p>
          <a:p>
            <a:endParaRPr lang="en-US" sz="1400" dirty="0"/>
          </a:p>
          <a:p>
            <a:r>
              <a:rPr lang="en-US" sz="1400" b="1" dirty="0"/>
              <a:t>Drawbacks:</a:t>
            </a:r>
          </a:p>
          <a:p>
            <a:r>
              <a:rPr lang="en-US" sz="1400" dirty="0"/>
              <a:t>Increased complexity - another moving part to develop, deployed and managed</a:t>
            </a:r>
          </a:p>
          <a:p>
            <a:r>
              <a:rPr lang="en-US" sz="1400" dirty="0"/>
              <a:t>Increased response time due to the additional network hop through the API gateway.</a:t>
            </a:r>
          </a:p>
          <a:p>
            <a:endParaRPr lang="en-US" sz="1400" dirty="0"/>
          </a:p>
          <a:p>
            <a:r>
              <a:rPr lang="en-US" sz="1400" dirty="0"/>
              <a:t>E.g. </a:t>
            </a:r>
            <a:r>
              <a:rPr lang="en-US" sz="1400" dirty="0" err="1"/>
              <a:t>Netty</a:t>
            </a:r>
            <a:endParaRPr lang="en-US" sz="140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2677656"/>
          </a:xfrm>
          <a:prstGeom prst="rect">
            <a:avLst/>
          </a:prstGeom>
          <a:noFill/>
        </p:spPr>
        <p:txBody>
          <a:bodyPr wrap="square" rtlCol="0">
            <a:spAutoFit/>
          </a:bodyPr>
          <a:lstStyle/>
          <a:p>
            <a:r>
              <a:rPr lang="en-US" sz="1400" b="1" dirty="0"/>
              <a:t>Reason:</a:t>
            </a:r>
          </a:p>
          <a:p>
            <a:r>
              <a:rPr lang="en-US" sz="1400" dirty="0"/>
              <a:t>Remote calls can fail, reach timeout due to unresponsive supplier.</a:t>
            </a:r>
          </a:p>
          <a:p>
            <a:r>
              <a:rPr lang="en-US" sz="1400" dirty="0"/>
              <a:t>Increased number of calls may lead to cascading failures across multiple systems</a:t>
            </a:r>
          </a:p>
          <a:p>
            <a:endParaRPr lang="en-US" sz="1400" dirty="0"/>
          </a:p>
          <a:p>
            <a:r>
              <a:rPr lang="en-US" sz="1400" b="1" dirty="0"/>
              <a:t>What is it:</a:t>
            </a:r>
          </a:p>
          <a:p>
            <a:r>
              <a:rPr lang="en-US" sz="1400" dirty="0"/>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b="0" dirty="0"/>
              <a:t>Application Metrics</a:t>
            </a:r>
          </a:p>
          <a:p>
            <a:r>
              <a:rPr lang="en-US" b="0" dirty="0"/>
              <a:t>Health check API</a:t>
            </a:r>
          </a:p>
          <a:p>
            <a:r>
              <a:rPr lang="en-US" b="0" dirty="0"/>
              <a:t>Distributed Tracing</a:t>
            </a:r>
          </a:p>
          <a:p>
            <a:r>
              <a:rPr lang="en-US" b="0" dirty="0"/>
              <a:t>Exception Tracking</a:t>
            </a:r>
          </a:p>
          <a:p>
            <a:r>
              <a:rPr lang="en-US" b="0" dirty="0"/>
              <a:t>Log aggregation</a:t>
            </a:r>
          </a:p>
          <a:p>
            <a:r>
              <a:rPr lang="en-US" b="0" dirty="0"/>
              <a:t>Audit Logging</a:t>
            </a:r>
          </a:p>
        </p:txBody>
      </p: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893100"/>
          </a:xfrm>
          <a:prstGeom prst="rect">
            <a:avLst/>
          </a:prstGeom>
          <a:noFill/>
        </p:spPr>
        <p:txBody>
          <a:bodyPr wrap="square" rtlCol="0">
            <a:spAutoFit/>
          </a:bodyPr>
          <a:lstStyle/>
          <a:p>
            <a:r>
              <a:rPr lang="en-US" sz="1400" b="1" dirty="0"/>
              <a:t>Health Check API</a:t>
            </a:r>
          </a:p>
          <a:p>
            <a:r>
              <a:rPr lang="en-US" sz="1400" dirty="0"/>
              <a:t>A health check client - a monitoring service - periodically invokes the endpoint to check the health of the service instance</a:t>
            </a:r>
          </a:p>
          <a:p>
            <a:pPr marL="285750" indent="-285750">
              <a:buFont typeface="Arial" charset="0"/>
              <a:buChar char="•"/>
            </a:pPr>
            <a:r>
              <a:rPr lang="en-US" sz="1400" dirty="0"/>
              <a:t>Ideally, you have a service that can ensure your service is active and accepting requests, a ’Health Check’</a:t>
            </a:r>
          </a:p>
          <a:p>
            <a:r>
              <a:rPr lang="en-US" sz="1400" dirty="0"/>
              <a:t>Health check examples included Consul, Kubernetes, and various libraries such as Sprint Boot, </a:t>
            </a:r>
            <a:r>
              <a:rPr lang="en-US" sz="1400" dirty="0" err="1"/>
              <a:t>Gokit</a:t>
            </a:r>
            <a:r>
              <a:rPr lang="en-US" sz="1400" dirty="0"/>
              <a:t>, etc. </a:t>
            </a:r>
          </a:p>
        </p:txBody>
      </p:sp>
      <p:sp>
        <p:nvSpPr>
          <p:cNvPr id="6" name="TextBox 5"/>
          <p:cNvSpPr txBox="1"/>
          <p:nvPr/>
        </p:nvSpPr>
        <p:spPr>
          <a:xfrm>
            <a:off x="6159881" y="1375446"/>
            <a:ext cx="2984120" cy="3323987"/>
          </a:xfrm>
          <a:prstGeom prst="rect">
            <a:avLst/>
          </a:prstGeom>
          <a:noFill/>
        </p:spPr>
        <p:txBody>
          <a:bodyPr wrap="square" rtlCol="0">
            <a:spAutoFit/>
          </a:bodyPr>
          <a:lstStyle/>
          <a:p>
            <a:r>
              <a:rPr lang="en-US" sz="1400" b="1" dirty="0"/>
              <a:t>Application Metrics</a:t>
            </a:r>
          </a:p>
          <a:p>
            <a:pPr marL="285750" indent="-285750">
              <a:buFont typeface="Arial" charset="0"/>
              <a:buChar char="•"/>
            </a:pPr>
            <a:r>
              <a:rPr lang="en-US" sz="1400" dirty="0"/>
              <a:t>Need to understand the behavior of an application so performance and other problems can be proactively managed</a:t>
            </a:r>
          </a:p>
          <a:p>
            <a:pPr marL="285750" indent="-285750">
              <a:buFont typeface="Arial" charset="0"/>
              <a:buChar char="•"/>
            </a:pPr>
            <a:r>
              <a:rPr lang="en-US" sz="1400" dirty="0"/>
              <a:t>Typically come in two models:</a:t>
            </a:r>
          </a:p>
          <a:p>
            <a:pPr marL="742950" lvl="1" indent="-285750">
              <a:buFont typeface="Arial" charset="0"/>
              <a:buChar char="•"/>
            </a:pPr>
            <a:r>
              <a:rPr lang="en-US" sz="1400" dirty="0"/>
              <a:t>Push </a:t>
            </a:r>
            <a:r>
              <a:rPr lang="mr-IN" sz="1400" dirty="0"/>
              <a:t>–</a:t>
            </a:r>
            <a:r>
              <a:rPr lang="en-US" sz="1400" dirty="0"/>
              <a:t> service pushes metrics (typically an agent) from the service</a:t>
            </a:r>
          </a:p>
          <a:p>
            <a:pPr marL="742950" lvl="1" indent="-285750">
              <a:buFont typeface="Arial" charset="0"/>
              <a:buChar char="•"/>
            </a:pPr>
            <a:r>
              <a:rPr lang="en-US" sz="1400" dirty="0"/>
              <a:t>Pull </a:t>
            </a:r>
            <a:r>
              <a:rPr lang="mr-IN" sz="1400" dirty="0"/>
              <a:t>–</a:t>
            </a:r>
            <a:r>
              <a:rPr lang="en-US" sz="1400" dirty="0"/>
              <a:t> Service pulls metrics from the service (typically a dashboard)</a:t>
            </a:r>
          </a:p>
          <a:p>
            <a:pPr marL="285750" indent="-285750">
              <a:buFont typeface="Arial" charset="0"/>
              <a:buChar char="•"/>
            </a:pPr>
            <a:r>
              <a:rPr lang="en-US" sz="1400" dirty="0"/>
              <a:t>Examples include Prometheus, AWS Cloud Watch, </a:t>
            </a:r>
            <a:r>
              <a:rPr lang="en-US" sz="1400" dirty="0" err="1"/>
              <a:t>Sysdig</a:t>
            </a:r>
            <a:r>
              <a:rPr lang="en-US" sz="1400" dirty="0"/>
              <a:t>, </a:t>
            </a:r>
            <a:r>
              <a:rPr lang="en-US" sz="1400" dirty="0" err="1"/>
              <a:t>etc</a:t>
            </a:r>
            <a:endParaRPr lang="en-US" sz="1400" dirty="0"/>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heme-orange">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38258</TotalTime>
  <Words>18965</Words>
  <Application>Microsoft Macintosh PowerPoint</Application>
  <PresentationFormat>On-screen Show (4:3)</PresentationFormat>
  <Paragraphs>2535</Paragraphs>
  <Slides>264</Slides>
  <Notes>264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264</vt:i4>
      </vt:variant>
    </vt:vector>
  </HeadingPairs>
  <TitlesOfParts>
    <vt:vector size="280" baseType="lpstr">
      <vt:lpstr>ＭＳ Ｐゴシック</vt:lpstr>
      <vt:lpstr>ヒラギノ明朝 ProN W3</vt:lpstr>
      <vt:lpstr>Arial</vt:lpstr>
      <vt:lpstr>Calibri</vt:lpstr>
      <vt:lpstr>Calibri Light</vt:lpstr>
      <vt:lpstr>Courier New</vt:lpstr>
      <vt:lpstr>Helvetica Neue</vt:lpstr>
      <vt:lpstr>Helvetica Neue Light</vt:lpstr>
      <vt:lpstr>Mangal</vt:lpstr>
      <vt:lpstr>Myriad Pro</vt:lpstr>
      <vt:lpstr>Palatino</vt:lpstr>
      <vt:lpstr>Segoe UI</vt:lpstr>
      <vt:lpstr>Segoe UI Symbol</vt:lpstr>
      <vt:lpstr>Times New Roman</vt:lpstr>
      <vt:lpstr>Wingdings</vt:lpstr>
      <vt:lpstr>Theme-orange</vt:lpstr>
      <vt:lpstr>Microservices Engineering Boot Camp</vt:lpstr>
      <vt:lpstr>Welcome!</vt:lpstr>
      <vt:lpstr>PowerPoint Presentation</vt:lpstr>
      <vt:lpstr>Introductions</vt:lpstr>
      <vt:lpstr>Core Objectives</vt:lpstr>
      <vt:lpstr>What to expect from this class</vt:lpstr>
      <vt:lpstr>Part 1: Introduction to Microservices</vt:lpstr>
      <vt:lpstr>The Journey is a “Team of Teams”</vt:lpstr>
      <vt:lpstr>Situation: Enterprise team building an enterprise app</vt:lpstr>
      <vt:lpstr>DevOps Foundation - Toyota Production System</vt:lpstr>
      <vt:lpstr>Complication: Context Switching is Expensive</vt:lpstr>
      <vt:lpstr>Complication: Context Switching is Expensive</vt:lpstr>
      <vt:lpstr>Before diving into Microservices, let’s go through few aspects in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Writing Monolithic - Java</vt:lpstr>
      <vt:lpstr>Sample Monolithic App in Java</vt:lpstr>
      <vt:lpstr>Project Structure</vt:lpstr>
      <vt:lpstr>Setup – Running Java Monolithic</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Microservices in Development</vt:lpstr>
      <vt:lpstr>Part 2: Microservices in Development</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AWS Kubernetes Connect </vt:lpstr>
      <vt:lpstr>Azure Kubernetes Connect </vt:lpstr>
      <vt:lpstr>Multi-node Kubernetes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Amazon Web Services: Result</vt:lpstr>
      <vt:lpstr>Amazon Web Services: Result</vt:lpstr>
      <vt:lpstr>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Converting Monolithic to Microservices - Java</vt:lpstr>
      <vt:lpstr>Microservice App in Java (Taken from Day 1)</vt:lpstr>
      <vt:lpstr>Docker Container/Image Requirements (To run the App)</vt:lpstr>
      <vt:lpstr>Kubernetes Requirements (To run the App)</vt:lpstr>
      <vt:lpstr>Project Structure – User Service</vt:lpstr>
      <vt:lpstr>Project Structure – Product Service</vt:lpstr>
      <vt:lpstr>Project Structure – Api Composer Service</vt:lpstr>
      <vt:lpstr>Project Structure – Kubernetes and Docker</vt:lpstr>
      <vt:lpstr>Setup – Running Java Microservices</vt:lpstr>
      <vt:lpstr>Kubernetes Entities (Redis deployment and service)</vt:lpstr>
      <vt:lpstr>Kubernetes Entities (Redis user data loader image and pod)</vt:lpstr>
      <vt:lpstr>Kubernetes Entities (User service persistent claim and volume)</vt:lpstr>
      <vt:lpstr>Kubernetes Entities (User service deployment)</vt:lpstr>
      <vt:lpstr>Kubernetes Entities (user-service service)</vt:lpstr>
      <vt:lpstr>Successfully converted a Monolith to Microservices and deployed in Kubernetes</vt:lpstr>
      <vt:lpstr>Part 3: Microservices in Production</vt:lpstr>
      <vt:lpstr>Kubernetes: Scaling</vt:lpstr>
      <vt:lpstr>$ kubectl scale deployments/&lt;deployment&gt; --replicas=&lt;new num&gt;</vt:lpstr>
      <vt:lpstr>Kubernetes: Rolling Update</vt:lpstr>
      <vt:lpstr>$ kubectl set image &lt;deployment&gt; &lt;new-image&gt;</vt:lpstr>
      <vt:lpstr>$ kubectl rollout undo &lt;deployment&gt;</vt:lpstr>
      <vt:lpstr>Kubernetes cheat sheet (CRUD snapshot)</vt:lpstr>
      <vt:lpstr>Kubernetes: Volumes</vt:lpstr>
      <vt:lpstr>Kubernetes: Volumes</vt:lpstr>
      <vt:lpstr>Kubernetes: Persistent Volumes</vt:lpstr>
      <vt:lpstr>Kubernetes Dashboard (optional) </vt:lpstr>
      <vt:lpstr>Kubernetes: Secrets</vt:lpstr>
      <vt:lpstr>Kubernetes: Secrets</vt:lpstr>
      <vt:lpstr>Wordpress on Kubernetes</vt:lpstr>
      <vt:lpstr>Kubernetes: Logging</vt:lpstr>
      <vt:lpstr>Kubernetes: Logging</vt:lpstr>
      <vt:lpstr>Create Logging Pod</vt:lpstr>
      <vt:lpstr>Spotify Case</vt:lpstr>
      <vt:lpstr>Elastic Search on K8s</vt:lpstr>
      <vt:lpstr>Kubernetes: Stateful Sets</vt:lpstr>
      <vt:lpstr>Kubernetes Stateful Application</vt:lpstr>
      <vt:lpstr>Multi-tenancy</vt:lpstr>
      <vt:lpstr>Kubernetes: Namespace</vt:lpstr>
      <vt:lpstr>Kubernetes: Namespace</vt:lpstr>
      <vt:lpstr>Kubernetes: Configmap</vt:lpstr>
      <vt:lpstr>Kubernetes Configmap</vt:lpstr>
      <vt:lpstr>Kubernetes &amp; Prometheus (Metrics)</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Action: How to prevent easy attacks?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Security</vt:lpstr>
      <vt:lpstr>Secure Traffic</vt:lpstr>
      <vt:lpstr>Security - Microsegmentation</vt:lpstr>
      <vt:lpstr>Security Actions</vt:lpstr>
      <vt:lpstr>Security – Least Privilege</vt:lpstr>
      <vt:lpstr>Security Actions</vt:lpstr>
      <vt:lpstr>Part 4: Course Summary and Supplemental Lab work</vt:lpstr>
      <vt:lpstr>Deploy Cassandra with Stateful Sets</vt:lpstr>
      <vt:lpstr>Helm (package manager) on Kubernetes</vt:lpstr>
      <vt:lpstr>PowerPoint Presentation</vt:lpstr>
      <vt:lpstr>PowerPoint Presentation</vt:lpstr>
      <vt:lpstr>PowerPoint Presentation</vt:lpstr>
      <vt:lpstr>Go, gRPC and Kubernetes (Optional) </vt:lpstr>
      <vt:lpstr>$ az acm create</vt:lpstr>
      <vt:lpstr>Kubernetes Connect (Optional) </vt:lpstr>
      <vt:lpstr>Elastic Search on K8s</vt:lpstr>
      <vt:lpstr>Kubernetes &amp; Prometheus (Metrics)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Shaun Hillin</cp:lastModifiedBy>
  <cp:revision>1117</cp:revision>
  <cp:lastPrinted>2017-12-04T19:27:05Z</cp:lastPrinted>
  <dcterms:created xsi:type="dcterms:W3CDTF">2012-07-24T18:59:53Z</dcterms:created>
  <dcterms:modified xsi:type="dcterms:W3CDTF">2018-08-15T19:20:46Z</dcterms:modified>
</cp:coreProperties>
</file>